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9" r:id="rId1"/>
  </p:sldMasterIdLst>
  <p:notesMasterIdLst>
    <p:notesMasterId r:id="rId18"/>
  </p:notesMasterIdLst>
  <p:sldIdLst>
    <p:sldId id="256" r:id="rId2"/>
    <p:sldId id="257" r:id="rId3"/>
    <p:sldId id="258" r:id="rId4"/>
    <p:sldId id="264" r:id="rId5"/>
    <p:sldId id="259" r:id="rId6"/>
    <p:sldId id="273" r:id="rId7"/>
    <p:sldId id="261" r:id="rId8"/>
    <p:sldId id="270" r:id="rId9"/>
    <p:sldId id="271" r:id="rId10"/>
    <p:sldId id="262" r:id="rId11"/>
    <p:sldId id="275" r:id="rId12"/>
    <p:sldId id="274" r:id="rId13"/>
    <p:sldId id="272" r:id="rId14"/>
    <p:sldId id="266" r:id="rId15"/>
    <p:sldId id="267" r:id="rId16"/>
    <p:sldId id="26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DE1D86-BDE5-473E-B8CB-AE08C1756358}" type="datetimeFigureOut">
              <a:rPr lang="en-GB" smtClean="0"/>
              <a:t>11/09/2024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32BFD-7173-44AD-9AEB-F57ACAAB2710}" type="slidenum">
              <a:rPr lang="en-GB" smtClean="0"/>
              <a:t>‹#›</a:t>
            </a:fld>
            <a:endParaRPr lang="en-GB"/>
          </a:p>
        </p:txBody>
      </p:sp>
    </p:spTree>
    <p:extLst>
      <p:ext uri="{BB962C8B-B14F-4D97-AF65-F5344CB8AC3E}">
        <p14:creationId xmlns:p14="http://schemas.microsoft.com/office/powerpoint/2010/main" val="44408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6</a:t>
            </a:fld>
            <a:endParaRPr lang="en-GB"/>
          </a:p>
        </p:txBody>
      </p:sp>
    </p:spTree>
    <p:extLst>
      <p:ext uri="{BB962C8B-B14F-4D97-AF65-F5344CB8AC3E}">
        <p14:creationId xmlns:p14="http://schemas.microsoft.com/office/powerpoint/2010/main" val="273796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7</a:t>
            </a:fld>
            <a:endParaRPr lang="en-GB"/>
          </a:p>
        </p:txBody>
      </p:sp>
    </p:spTree>
    <p:extLst>
      <p:ext uri="{BB962C8B-B14F-4D97-AF65-F5344CB8AC3E}">
        <p14:creationId xmlns:p14="http://schemas.microsoft.com/office/powerpoint/2010/main" val="1463471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232BFD-7173-44AD-9AEB-F57ACAAB2710}" type="slidenum">
              <a:rPr lang="en-GB" smtClean="0"/>
              <a:t>8</a:t>
            </a:fld>
            <a:endParaRPr lang="en-GB"/>
          </a:p>
        </p:txBody>
      </p:sp>
    </p:spTree>
    <p:extLst>
      <p:ext uri="{BB962C8B-B14F-4D97-AF65-F5344CB8AC3E}">
        <p14:creationId xmlns:p14="http://schemas.microsoft.com/office/powerpoint/2010/main" val="970151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61366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256564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136879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833FCE8-EDFC-490A-9D78-4F5BBAF1375A}"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87719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833FCE8-EDFC-490A-9D78-4F5BBAF1375A}"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150895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833FCE8-EDFC-490A-9D78-4F5BBAF1375A}"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892910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565898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930789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80711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036601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33FCE8-EDFC-490A-9D78-4F5BBAF1375A}"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801700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33FCE8-EDFC-490A-9D78-4F5BBAF1375A}" type="datetimeFigureOut">
              <a:rPr lang="en-GB" smtClean="0"/>
              <a:t>11/09/2024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3434281437"/>
      </p:ext>
    </p:extLst>
  </p:cSld>
  <p:clrMap bg1="lt1" tx1="dk1" bg2="lt2" tx2="dk2" accent1="accent1" accent2="accent2" accent3="accent3" accent4="accent4" accent5="accent5" accent6="accent6" hlink="hlink" folHlink="folHlink"/>
  <p:sldLayoutIdLst>
    <p:sldLayoutId id="2147484260" r:id="rId1"/>
    <p:sldLayoutId id="2147484261" r:id="rId2"/>
    <p:sldLayoutId id="2147484262" r:id="rId3"/>
    <p:sldLayoutId id="2147484263" r:id="rId4"/>
    <p:sldLayoutId id="2147484264" r:id="rId5"/>
    <p:sldLayoutId id="2147484265" r:id="rId6"/>
    <p:sldLayoutId id="2147484266" r:id="rId7"/>
    <p:sldLayoutId id="2147484267" r:id="rId8"/>
    <p:sldLayoutId id="2147484268" r:id="rId9"/>
    <p:sldLayoutId id="2147484269" r:id="rId10"/>
    <p:sldLayoutId id="21474842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dmin@box.wilts.sch.uk"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atherine.Hanratty@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8" y="109527"/>
            <a:ext cx="9144000" cy="1582689"/>
          </a:xfrm>
        </p:spPr>
        <p:txBody>
          <a:bodyPr>
            <a:normAutofit fontScale="90000"/>
          </a:bodyPr>
          <a:lstStyle/>
          <a:p>
            <a:pPr algn="ctr"/>
            <a:r>
              <a:rPr lang="en-GB" dirty="0" smtClean="0">
                <a:solidFill>
                  <a:schemeClr val="bg1"/>
                </a:solidFill>
              </a:rPr>
              <a:t>Welcome to </a:t>
            </a:r>
            <a:br>
              <a:rPr lang="en-GB" dirty="0" smtClean="0">
                <a:solidFill>
                  <a:schemeClr val="bg1"/>
                </a:solidFill>
              </a:rPr>
            </a:br>
            <a:r>
              <a:rPr lang="en-GB" dirty="0" smtClean="0">
                <a:solidFill>
                  <a:schemeClr val="bg1"/>
                </a:solidFill>
              </a:rPr>
              <a:t>Oak Class</a:t>
            </a:r>
            <a:endParaRPr lang="en-GB" dirty="0">
              <a:solidFill>
                <a:schemeClr val="bg1"/>
              </a:solidFill>
            </a:endParaRPr>
          </a:p>
        </p:txBody>
      </p:sp>
      <p:sp>
        <p:nvSpPr>
          <p:cNvPr id="3" name="Subtitle 2"/>
          <p:cNvSpPr>
            <a:spLocks noGrp="1"/>
          </p:cNvSpPr>
          <p:nvPr>
            <p:ph type="subTitle" idx="1"/>
          </p:nvPr>
        </p:nvSpPr>
        <p:spPr>
          <a:xfrm>
            <a:off x="1192933" y="4910667"/>
            <a:ext cx="9803679" cy="1947333"/>
          </a:xfrm>
        </p:spPr>
        <p:txBody>
          <a:bodyPr>
            <a:normAutofit/>
          </a:bodyPr>
          <a:lstStyle/>
          <a:p>
            <a:pPr algn="ctr"/>
            <a:r>
              <a:rPr lang="en-GB" sz="5400" dirty="0" smtClean="0">
                <a:solidFill>
                  <a:schemeClr val="bg1"/>
                </a:solidFill>
              </a:rPr>
              <a:t>Information for parents</a:t>
            </a:r>
          </a:p>
          <a:p>
            <a:pPr algn="ctr"/>
            <a:r>
              <a:rPr lang="en-GB" sz="5400" dirty="0" smtClean="0">
                <a:solidFill>
                  <a:schemeClr val="bg1"/>
                </a:solidFill>
              </a:rPr>
              <a:t>September 2024</a:t>
            </a:r>
            <a:endParaRPr lang="en-GB" sz="5400" dirty="0">
              <a:solidFill>
                <a:schemeClr val="bg1"/>
              </a:solidFill>
            </a:endParaRPr>
          </a:p>
        </p:txBody>
      </p:sp>
      <p:pic>
        <p:nvPicPr>
          <p:cNvPr id="4" name="Picture 3"/>
          <p:cNvPicPr>
            <a:picLocks noChangeAspect="1"/>
          </p:cNvPicPr>
          <p:nvPr/>
        </p:nvPicPr>
        <p:blipFill>
          <a:blip r:embed="rId2"/>
          <a:stretch>
            <a:fillRect/>
          </a:stretch>
        </p:blipFill>
        <p:spPr>
          <a:xfrm>
            <a:off x="4296880" y="1799303"/>
            <a:ext cx="3224798" cy="2921118"/>
          </a:xfrm>
          <a:prstGeom prst="rect">
            <a:avLst/>
          </a:prstGeom>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379827"/>
            <a:ext cx="9476935" cy="1582689"/>
          </a:xfrm>
        </p:spPr>
        <p:txBody>
          <a:bodyPr>
            <a:normAutofit/>
          </a:bodyPr>
          <a:lstStyle/>
          <a:p>
            <a:r>
              <a:rPr lang="en-GB" dirty="0" smtClean="0">
                <a:solidFill>
                  <a:schemeClr val="bg1">
                    <a:lumMod val="50000"/>
                    <a:lumOff val="50000"/>
                  </a:schemeClr>
                </a:solidFill>
              </a:rPr>
              <a:t>Welcome to Oak Class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962516"/>
            <a:ext cx="11830929" cy="4691502"/>
          </a:xfrm>
        </p:spPr>
        <p:txBody>
          <a:bodyPr>
            <a:normAutofit/>
          </a:bodyPr>
          <a:lstStyle/>
          <a:p>
            <a:r>
              <a:rPr lang="en-GB" sz="3000" dirty="0" smtClean="0">
                <a:solidFill>
                  <a:schemeClr val="bg1">
                    <a:lumMod val="50000"/>
                    <a:lumOff val="50000"/>
                  </a:schemeClr>
                </a:solidFill>
              </a:rPr>
              <a:t>It has been a pleasure to welcome your children into Oak class this September.  </a:t>
            </a:r>
          </a:p>
          <a:p>
            <a:endParaRPr lang="en-GB" sz="3000" dirty="0" smtClean="0">
              <a:solidFill>
                <a:schemeClr val="bg1">
                  <a:lumMod val="50000"/>
                  <a:lumOff val="50000"/>
                </a:schemeClr>
              </a:solidFill>
            </a:endParaRPr>
          </a:p>
          <a:p>
            <a:r>
              <a:rPr lang="en-GB" sz="3000" dirty="0" smtClean="0">
                <a:solidFill>
                  <a:schemeClr val="bg1">
                    <a:lumMod val="50000"/>
                    <a:lumOff val="50000"/>
                  </a:schemeClr>
                </a:solidFill>
              </a:rPr>
              <a:t>The Oak class teacher is Miss Clack and Mrs Phillips on Wednesdays.</a:t>
            </a:r>
          </a:p>
          <a:p>
            <a:r>
              <a:rPr lang="en-GB" sz="3000" dirty="0" smtClean="0">
                <a:solidFill>
                  <a:schemeClr val="bg1">
                    <a:lumMod val="50000"/>
                    <a:lumOff val="50000"/>
                  </a:schemeClr>
                </a:solidFill>
              </a:rPr>
              <a:t>Chris Williams and Alison Cobb are our </a:t>
            </a:r>
            <a:r>
              <a:rPr lang="en-GB" sz="3000" dirty="0">
                <a:solidFill>
                  <a:schemeClr val="bg1">
                    <a:lumMod val="50000"/>
                    <a:lumOff val="50000"/>
                  </a:schemeClr>
                </a:solidFill>
              </a:rPr>
              <a:t>t</a:t>
            </a:r>
            <a:r>
              <a:rPr lang="en-GB" sz="3000" dirty="0" smtClean="0">
                <a:solidFill>
                  <a:schemeClr val="bg1">
                    <a:lumMod val="50000"/>
                    <a:lumOff val="50000"/>
                  </a:schemeClr>
                </a:solidFill>
              </a:rPr>
              <a:t>eaching assistants</a:t>
            </a:r>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324054" y="255638"/>
            <a:ext cx="1504152" cy="1362506"/>
          </a:xfrm>
          <a:prstGeom prst="rect">
            <a:avLst/>
          </a:prstGeom>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normAutofit/>
          </a:bodyPr>
          <a:lstStyle/>
          <a:p>
            <a:r>
              <a:rPr lang="en-GB" dirty="0" smtClean="0">
                <a:solidFill>
                  <a:schemeClr val="bg1">
                    <a:lumMod val="50000"/>
                    <a:lumOff val="50000"/>
                  </a:schemeClr>
                </a:solidFill>
              </a:rPr>
              <a:t>General information</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Drop off time: 8.45am - </a:t>
            </a:r>
            <a:r>
              <a:rPr lang="en-GB" sz="3000" dirty="0">
                <a:solidFill>
                  <a:schemeClr val="bg1">
                    <a:lumMod val="50000"/>
                    <a:lumOff val="50000"/>
                  </a:schemeClr>
                </a:solidFill>
              </a:rPr>
              <a:t>gates and doors are locked just before 9am ready for assembly to start at 9am.</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Home </a:t>
            </a:r>
            <a:r>
              <a:rPr lang="en-GB" sz="3000" dirty="0">
                <a:solidFill>
                  <a:schemeClr val="bg1">
                    <a:lumMod val="50000"/>
                    <a:lumOff val="50000"/>
                  </a:schemeClr>
                </a:solidFill>
              </a:rPr>
              <a:t>time: 3.25pm</a:t>
            </a:r>
          </a:p>
          <a:p>
            <a:pPr algn="l"/>
            <a:endParaRPr lang="en-GB" sz="3000" dirty="0" smtClean="0">
              <a:solidFill>
                <a:schemeClr val="bg1">
                  <a:lumMod val="50000"/>
                  <a:lumOff val="50000"/>
                </a:schemeClr>
              </a:solidFill>
            </a:endParaRPr>
          </a:p>
          <a:p>
            <a:pPr algn="l"/>
            <a:endParaRPr lang="en-GB" sz="3000" dirty="0" smtClean="0">
              <a:solidFill>
                <a:schemeClr val="bg1">
                  <a:lumMod val="50000"/>
                  <a:lumOff val="50000"/>
                </a:schemeClr>
              </a:solidFill>
            </a:endParaRPr>
          </a:p>
          <a:p>
            <a:pPr algn="l"/>
            <a:r>
              <a:rPr lang="en-GB" sz="3000" dirty="0" smtClean="0">
                <a:solidFill>
                  <a:schemeClr val="bg1"/>
                </a:solidFill>
              </a:rPr>
              <a:t>If you need to get a message to the class teacher, please call the office on 01225 742663 or alternatively send an email to </a:t>
            </a:r>
            <a:r>
              <a:rPr lang="en-GB" sz="3000" dirty="0" smtClean="0">
                <a:solidFill>
                  <a:schemeClr val="bg1"/>
                </a:solidFill>
                <a:hlinkClick r:id="rId2"/>
              </a:rPr>
              <a:t>admin@box.wilts.sch.uk</a:t>
            </a:r>
            <a:r>
              <a:rPr lang="en-GB" sz="3000" dirty="0" smtClean="0">
                <a:solidFill>
                  <a:schemeClr val="bg1"/>
                </a:solidFill>
              </a:rPr>
              <a:t>.  The information will be shared quickly.  </a:t>
            </a: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3"/>
          <a:stretch>
            <a:fillRect/>
          </a:stretch>
        </p:blipFill>
        <p:spPr>
          <a:xfrm>
            <a:off x="10251439" y="334298"/>
            <a:ext cx="1470303" cy="1331844"/>
          </a:xfrm>
          <a:prstGeom prst="rect">
            <a:avLst/>
          </a:prstGeom>
        </p:spPr>
      </p:pic>
    </p:spTree>
    <p:extLst>
      <p:ext uri="{BB962C8B-B14F-4D97-AF65-F5344CB8AC3E}">
        <p14:creationId xmlns:p14="http://schemas.microsoft.com/office/powerpoint/2010/main" val="507803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5563" y="213296"/>
            <a:ext cx="10166254" cy="1041010"/>
          </a:xfrm>
        </p:spPr>
        <p:txBody>
          <a:bodyPr>
            <a:normAutofit fontScale="90000"/>
          </a:bodyPr>
          <a:lstStyle/>
          <a:p>
            <a:r>
              <a:rPr lang="en-GB" dirty="0" smtClean="0">
                <a:solidFill>
                  <a:schemeClr val="bg1">
                    <a:lumMod val="50000"/>
                    <a:lumOff val="50000"/>
                  </a:schemeClr>
                </a:solidFill>
              </a:rPr>
              <a:t>Clothing, snack and water bottles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96948" y="1237958"/>
            <a:ext cx="11830929" cy="5275384"/>
          </a:xfrm>
        </p:spPr>
        <p:txBody>
          <a:bodyPr>
            <a:normAutofit/>
          </a:bodyPr>
          <a:lstStyle/>
          <a:p>
            <a:pPr algn="l"/>
            <a:r>
              <a:rPr lang="en-GB" sz="3000" dirty="0">
                <a:solidFill>
                  <a:schemeClr val="bg1">
                    <a:lumMod val="50000"/>
                    <a:lumOff val="50000"/>
                  </a:schemeClr>
                </a:solidFill>
              </a:rPr>
              <a:t>Please can we request that all clothing and belongings are clearly labelled with your child’s name.  We are not able to store lost property so it would be useful to reunite any strayed items with their owner as quickly as possible</a:t>
            </a:r>
            <a:r>
              <a:rPr lang="en-GB" sz="3000" dirty="0" smtClean="0">
                <a:solidFill>
                  <a:schemeClr val="bg1">
                    <a:lumMod val="50000"/>
                    <a:lumOff val="50000"/>
                  </a:schemeClr>
                </a:solidFill>
              </a:rPr>
              <a:t>!</a:t>
            </a:r>
          </a:p>
          <a:p>
            <a:pPr algn="l"/>
            <a:r>
              <a:rPr lang="en-GB" sz="3000" dirty="0" smtClean="0">
                <a:solidFill>
                  <a:schemeClr val="bg1">
                    <a:lumMod val="50000"/>
                    <a:lumOff val="50000"/>
                  </a:schemeClr>
                </a:solidFill>
              </a:rPr>
              <a:t>Please can the children bring a coat to school when the weather is cold and wet. </a:t>
            </a:r>
          </a:p>
          <a:p>
            <a:pPr algn="l"/>
            <a:r>
              <a:rPr lang="en-GB" sz="3000" dirty="0" smtClean="0">
                <a:solidFill>
                  <a:schemeClr val="bg1">
                    <a:lumMod val="50000"/>
                    <a:lumOff val="50000"/>
                  </a:schemeClr>
                </a:solidFill>
              </a:rPr>
              <a:t>Please </a:t>
            </a:r>
            <a:r>
              <a:rPr lang="en-GB" sz="3000" dirty="0" smtClean="0">
                <a:solidFill>
                  <a:schemeClr val="bg1">
                    <a:lumMod val="50000"/>
                    <a:lumOff val="50000"/>
                  </a:schemeClr>
                </a:solidFill>
              </a:rPr>
              <a:t>can your child bring a water bottle to school every day. There are </a:t>
            </a:r>
            <a:r>
              <a:rPr lang="en-GB" sz="3000" dirty="0" smtClean="0">
                <a:solidFill>
                  <a:schemeClr val="bg1"/>
                </a:solidFill>
              </a:rPr>
              <a:t>water fountains but water is most useful in the classroom.</a:t>
            </a:r>
          </a:p>
          <a:p>
            <a:pPr algn="l"/>
            <a:r>
              <a:rPr lang="en-GB" sz="3000" dirty="0" smtClean="0">
                <a:solidFill>
                  <a:schemeClr val="bg1"/>
                </a:solidFill>
              </a:rPr>
              <a:t>A healthy snack will be provided for child by school but if you wish for your child to bring a snack from home that’s fine too. </a:t>
            </a:r>
          </a:p>
          <a:p>
            <a:pPr algn="l"/>
            <a:endParaRPr lang="en-GB" sz="3000" dirty="0" smtClean="0">
              <a:solidFill>
                <a:schemeClr val="bg1"/>
              </a:solidFill>
            </a:endParaRP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536781" y="120884"/>
            <a:ext cx="1251253" cy="1133422"/>
          </a:xfrm>
          <a:prstGeom prst="rect">
            <a:avLst/>
          </a:prstGeom>
        </p:spPr>
      </p:pic>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0" y="534572"/>
            <a:ext cx="11830929" cy="1069145"/>
          </a:xfrm>
        </p:spPr>
        <p:txBody>
          <a:bodyPr>
            <a:normAutofit fontScale="90000"/>
          </a:bodyPr>
          <a:lstStyle/>
          <a:p>
            <a:r>
              <a:rPr lang="en-GB" dirty="0" smtClean="0">
                <a:solidFill>
                  <a:schemeClr val="bg1">
                    <a:lumMod val="50000"/>
                    <a:lumOff val="50000"/>
                  </a:schemeClr>
                </a:solidFill>
              </a:rPr>
              <a:t>Mixed age classes and the</a:t>
            </a:r>
            <a:br>
              <a:rPr lang="en-GB" dirty="0" smtClean="0">
                <a:solidFill>
                  <a:schemeClr val="bg1">
                    <a:lumMod val="50000"/>
                    <a:lumOff val="50000"/>
                  </a:schemeClr>
                </a:solidFill>
              </a:rPr>
            </a:br>
            <a:r>
              <a:rPr lang="en-GB" dirty="0" smtClean="0">
                <a:solidFill>
                  <a:schemeClr val="bg1">
                    <a:lumMod val="50000"/>
                    <a:lumOff val="50000"/>
                  </a:schemeClr>
                </a:solidFill>
              </a:rPr>
              <a:t> curriculu</a:t>
            </a:r>
            <a:r>
              <a:rPr lang="en-GB" dirty="0">
                <a:solidFill>
                  <a:schemeClr val="bg1">
                    <a:lumMod val="50000"/>
                    <a:lumOff val="50000"/>
                  </a:schemeClr>
                </a:solidFill>
              </a:rPr>
              <a:t>m</a:t>
            </a:r>
          </a:p>
        </p:txBody>
      </p:sp>
      <p:sp>
        <p:nvSpPr>
          <p:cNvPr id="3" name="Subtitle 2"/>
          <p:cNvSpPr>
            <a:spLocks noGrp="1"/>
          </p:cNvSpPr>
          <p:nvPr>
            <p:ph type="subTitle" idx="1"/>
          </p:nvPr>
        </p:nvSpPr>
        <p:spPr>
          <a:xfrm>
            <a:off x="239151" y="1603717"/>
            <a:ext cx="11830929" cy="5275384"/>
          </a:xfrm>
        </p:spPr>
        <p:txBody>
          <a:bodyPr>
            <a:normAutofit fontScale="92500" lnSpcReduction="10000"/>
          </a:bodyPr>
          <a:lstStyle/>
          <a:p>
            <a:pPr algn="l"/>
            <a:r>
              <a:rPr lang="en-GB" sz="3000" dirty="0">
                <a:solidFill>
                  <a:schemeClr val="bg1">
                    <a:lumMod val="50000"/>
                    <a:lumOff val="50000"/>
                  </a:schemeClr>
                </a:solidFill>
              </a:rPr>
              <a:t>The children in Oak Class are made up </a:t>
            </a:r>
            <a:r>
              <a:rPr lang="en-GB" sz="3000" dirty="0" smtClean="0">
                <a:solidFill>
                  <a:schemeClr val="bg1">
                    <a:lumMod val="50000"/>
                    <a:lumOff val="50000"/>
                  </a:schemeClr>
                </a:solidFill>
              </a:rPr>
              <a:t>of </a:t>
            </a:r>
            <a:r>
              <a:rPr lang="en-GB" sz="3000" dirty="0">
                <a:solidFill>
                  <a:schemeClr val="bg1">
                    <a:lumMod val="50000"/>
                    <a:lumOff val="50000"/>
                  </a:schemeClr>
                </a:solidFill>
              </a:rPr>
              <a:t>the </a:t>
            </a:r>
            <a:r>
              <a:rPr lang="en-GB" sz="3000" dirty="0" smtClean="0">
                <a:solidFill>
                  <a:schemeClr val="bg1">
                    <a:lumMod val="50000"/>
                    <a:lumOff val="50000"/>
                  </a:schemeClr>
                </a:solidFill>
              </a:rPr>
              <a:t>Y2 </a:t>
            </a:r>
            <a:r>
              <a:rPr lang="en-GB" sz="3000" dirty="0">
                <a:solidFill>
                  <a:schemeClr val="bg1">
                    <a:lumMod val="50000"/>
                    <a:lumOff val="50000"/>
                  </a:schemeClr>
                </a:solidFill>
              </a:rPr>
              <a:t>children and the oldest year 1 children.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They </a:t>
            </a:r>
            <a:r>
              <a:rPr lang="en-GB" sz="3000" dirty="0">
                <a:solidFill>
                  <a:schemeClr val="bg1">
                    <a:lumMod val="50000"/>
                    <a:lumOff val="50000"/>
                  </a:schemeClr>
                </a:solidFill>
              </a:rPr>
              <a:t>receive a broad and balanced curriculum based upon year group objectives from the National Curriculum.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We </a:t>
            </a:r>
            <a:r>
              <a:rPr lang="en-GB" sz="3000" dirty="0">
                <a:solidFill>
                  <a:schemeClr val="bg1">
                    <a:lumMod val="50000"/>
                    <a:lumOff val="50000"/>
                  </a:schemeClr>
                </a:solidFill>
              </a:rPr>
              <a:t>have a rolling curriculum programme which means that no topic is repeated in any two year cycle.  Some key skills may be repeated to ensure that children are secure on the basics.</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 </a:t>
            </a:r>
            <a:r>
              <a:rPr lang="en-GB" sz="3000" dirty="0">
                <a:solidFill>
                  <a:schemeClr val="bg1">
                    <a:lumMod val="50000"/>
                    <a:lumOff val="50000"/>
                  </a:schemeClr>
                </a:solidFill>
              </a:rPr>
              <a:t>children who were in Oak Class last academic year as year 1s </a:t>
            </a:r>
            <a:r>
              <a:rPr lang="en-GB" sz="3000" dirty="0" smtClean="0">
                <a:solidFill>
                  <a:schemeClr val="bg1">
                    <a:lumMod val="50000"/>
                    <a:lumOff val="50000"/>
                  </a:schemeClr>
                </a:solidFill>
              </a:rPr>
              <a:t>are </a:t>
            </a:r>
            <a:r>
              <a:rPr lang="en-GB" sz="3000" dirty="0">
                <a:solidFill>
                  <a:schemeClr val="bg1">
                    <a:lumMod val="50000"/>
                    <a:lumOff val="50000"/>
                  </a:schemeClr>
                </a:solidFill>
              </a:rPr>
              <a:t>now a year 2 in Oak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6" name="Picture 5"/>
          <p:cNvPicPr>
            <a:picLocks noChangeAspect="1"/>
          </p:cNvPicPr>
          <p:nvPr/>
        </p:nvPicPr>
        <p:blipFill>
          <a:blip r:embed="rId2"/>
          <a:stretch>
            <a:fillRect/>
          </a:stretch>
        </p:blipFill>
        <p:spPr>
          <a:xfrm>
            <a:off x="10284725" y="167148"/>
            <a:ext cx="1504152" cy="1362506"/>
          </a:xfrm>
          <a:prstGeom prst="rect">
            <a:avLst/>
          </a:prstGeom>
        </p:spPr>
      </p:pic>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0" y="534572"/>
            <a:ext cx="11830929" cy="1069145"/>
          </a:xfrm>
        </p:spPr>
        <p:txBody>
          <a:bodyPr>
            <a:normAutofit fontScale="90000"/>
          </a:bodyPr>
          <a:lstStyle/>
          <a:p>
            <a:r>
              <a:rPr lang="en-GB" dirty="0" smtClean="0">
                <a:solidFill>
                  <a:schemeClr val="bg1">
                    <a:lumMod val="50000"/>
                    <a:lumOff val="50000"/>
                  </a:schemeClr>
                </a:solidFill>
              </a:rPr>
              <a:t>Mixed age classes and the</a:t>
            </a:r>
            <a:br>
              <a:rPr lang="en-GB" dirty="0" smtClean="0">
                <a:solidFill>
                  <a:schemeClr val="bg1">
                    <a:lumMod val="50000"/>
                    <a:lumOff val="50000"/>
                  </a:schemeClr>
                </a:solidFill>
              </a:rPr>
            </a:br>
            <a:r>
              <a:rPr lang="en-GB" dirty="0" smtClean="0">
                <a:solidFill>
                  <a:schemeClr val="bg1">
                    <a:lumMod val="50000"/>
                    <a:lumOff val="50000"/>
                  </a:schemeClr>
                </a:solidFill>
              </a:rPr>
              <a:t> curriculu</a:t>
            </a:r>
            <a:r>
              <a:rPr lang="en-GB" dirty="0">
                <a:solidFill>
                  <a:schemeClr val="bg1">
                    <a:lumMod val="50000"/>
                    <a:lumOff val="50000"/>
                  </a:schemeClr>
                </a:solidFill>
              </a:rPr>
              <a:t>m</a:t>
            </a:r>
          </a:p>
        </p:txBody>
      </p:sp>
      <p:sp>
        <p:nvSpPr>
          <p:cNvPr id="3" name="Subtitle 2"/>
          <p:cNvSpPr>
            <a:spLocks noGrp="1"/>
          </p:cNvSpPr>
          <p:nvPr>
            <p:ph type="subTitle" idx="1"/>
          </p:nvPr>
        </p:nvSpPr>
        <p:spPr>
          <a:xfrm>
            <a:off x="239151" y="1603717"/>
            <a:ext cx="11830929" cy="5275384"/>
          </a:xfrm>
        </p:spPr>
        <p:txBody>
          <a:bodyPr>
            <a:normAutofit fontScale="92500" lnSpcReduction="20000"/>
          </a:bodyPr>
          <a:lstStyle/>
          <a:p>
            <a:pPr algn="l"/>
            <a:r>
              <a:rPr lang="en-GB" sz="3000" dirty="0">
                <a:solidFill>
                  <a:schemeClr val="bg1">
                    <a:lumMod val="50000"/>
                    <a:lumOff val="50000"/>
                  </a:schemeClr>
                </a:solidFill>
              </a:rPr>
              <a:t>The children in Oak Class are made up </a:t>
            </a:r>
            <a:r>
              <a:rPr lang="en-GB" sz="3000" dirty="0" smtClean="0">
                <a:solidFill>
                  <a:schemeClr val="bg1">
                    <a:lumMod val="50000"/>
                    <a:lumOff val="50000"/>
                  </a:schemeClr>
                </a:solidFill>
              </a:rPr>
              <a:t>of </a:t>
            </a:r>
            <a:r>
              <a:rPr lang="en-GB" sz="3000" dirty="0">
                <a:solidFill>
                  <a:schemeClr val="bg1">
                    <a:lumMod val="50000"/>
                    <a:lumOff val="50000"/>
                  </a:schemeClr>
                </a:solidFill>
              </a:rPr>
              <a:t>the youngest </a:t>
            </a:r>
            <a:r>
              <a:rPr lang="en-GB" sz="3000" dirty="0" smtClean="0">
                <a:solidFill>
                  <a:schemeClr val="bg1">
                    <a:lumMod val="50000"/>
                    <a:lumOff val="50000"/>
                  </a:schemeClr>
                </a:solidFill>
              </a:rPr>
              <a:t>Y2 </a:t>
            </a:r>
            <a:r>
              <a:rPr lang="en-GB" sz="3000" dirty="0">
                <a:solidFill>
                  <a:schemeClr val="bg1">
                    <a:lumMod val="50000"/>
                    <a:lumOff val="50000"/>
                  </a:schemeClr>
                </a:solidFill>
              </a:rPr>
              <a:t>children and the oldest year 1 children.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They </a:t>
            </a:r>
            <a:r>
              <a:rPr lang="en-GB" sz="3000" dirty="0">
                <a:solidFill>
                  <a:schemeClr val="bg1">
                    <a:lumMod val="50000"/>
                    <a:lumOff val="50000"/>
                  </a:schemeClr>
                </a:solidFill>
              </a:rPr>
              <a:t>receive a broad and balanced curriculum based upon year group objectives from the National Curriculum.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We </a:t>
            </a:r>
            <a:r>
              <a:rPr lang="en-GB" sz="3000" dirty="0">
                <a:solidFill>
                  <a:schemeClr val="bg1">
                    <a:lumMod val="50000"/>
                    <a:lumOff val="50000"/>
                  </a:schemeClr>
                </a:solidFill>
              </a:rPr>
              <a:t>have a rolling curriculum programme which means that no topic is repeated in any two year cycle.  Some key skills may be repeated to ensure that children are secure on the basics.</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The </a:t>
            </a:r>
            <a:r>
              <a:rPr lang="en-GB" sz="3000" dirty="0">
                <a:solidFill>
                  <a:schemeClr val="bg1">
                    <a:lumMod val="50000"/>
                    <a:lumOff val="50000"/>
                  </a:schemeClr>
                </a:solidFill>
              </a:rPr>
              <a:t>children who were in Oak Class last academic year as year 1s have not been ‘kept down’ – they are now a year 2 in Oak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6" name="Picture 5"/>
          <p:cNvPicPr>
            <a:picLocks noChangeAspect="1"/>
          </p:cNvPicPr>
          <p:nvPr/>
        </p:nvPicPr>
        <p:blipFill>
          <a:blip r:embed="rId3"/>
          <a:stretch>
            <a:fillRect/>
          </a:stretch>
        </p:blipFill>
        <p:spPr>
          <a:xfrm>
            <a:off x="10284725" y="167148"/>
            <a:ext cx="1504152" cy="1362506"/>
          </a:xfrm>
          <a:prstGeom prst="rect">
            <a:avLst/>
          </a:prstGeom>
        </p:spPr>
      </p:pic>
      <p:pic>
        <p:nvPicPr>
          <p:cNvPr id="4" name="Picture 3"/>
          <p:cNvPicPr>
            <a:picLocks noChangeAspect="1"/>
          </p:cNvPicPr>
          <p:nvPr/>
        </p:nvPicPr>
        <p:blipFill>
          <a:blip r:embed="rId4"/>
          <a:stretch>
            <a:fillRect/>
          </a:stretch>
        </p:blipFill>
        <p:spPr>
          <a:xfrm>
            <a:off x="239149" y="167148"/>
            <a:ext cx="9301091" cy="6570328"/>
          </a:xfrm>
          <a:prstGeom prst="rect">
            <a:avLst/>
          </a:prstGeom>
        </p:spPr>
      </p:pic>
    </p:spTree>
    <p:extLst>
      <p:ext uri="{BB962C8B-B14F-4D97-AF65-F5344CB8AC3E}">
        <p14:creationId xmlns:p14="http://schemas.microsoft.com/office/powerpoint/2010/main" val="36997140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a:bodyPr>
          <a:lstStyle/>
          <a:p>
            <a:r>
              <a:rPr lang="en-GB" dirty="0" smtClean="0">
                <a:solidFill>
                  <a:schemeClr val="bg1">
                    <a:lumMod val="50000"/>
                    <a:lumOff val="50000"/>
                  </a:schemeClr>
                </a:solidFill>
              </a:rPr>
              <a:t>Timetables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r>
              <a:rPr lang="en-GB" sz="3000" dirty="0" smtClean="0">
                <a:solidFill>
                  <a:schemeClr val="bg1">
                    <a:lumMod val="50000"/>
                    <a:lumOff val="50000"/>
                  </a:schemeClr>
                </a:solidFill>
              </a:rPr>
              <a:t>P.E. is on a Monday and a Wednesday.  Please can your child bring in their PE kit and leave it on their peg. </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New spellings will be given out each Friday and the spelling test will be at the end of the week on the Friday.</a:t>
            </a:r>
          </a:p>
          <a:p>
            <a:pPr algn="l"/>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rPr>
              <a:t>Home learning will usually be set on a Thursday to be handed in on the following Wednesday.  This may occasionally change if, for example, a project homework is set.</a:t>
            </a:r>
          </a:p>
        </p:txBody>
      </p:sp>
      <p:pic>
        <p:nvPicPr>
          <p:cNvPr id="5" name="Picture 4"/>
          <p:cNvPicPr>
            <a:picLocks noChangeAspect="1"/>
          </p:cNvPicPr>
          <p:nvPr/>
        </p:nvPicPr>
        <p:blipFill>
          <a:blip r:embed="rId3"/>
          <a:stretch>
            <a:fillRect/>
          </a:stretch>
        </p:blipFill>
        <p:spPr>
          <a:xfrm>
            <a:off x="10274893" y="79717"/>
            <a:ext cx="1682435" cy="1524000"/>
          </a:xfrm>
          <a:prstGeom prst="rect">
            <a:avLst/>
          </a:prstGeom>
        </p:spPr>
      </p:pic>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a:bodyPr>
          <a:lstStyle/>
          <a:p>
            <a:r>
              <a:rPr lang="en-US" dirty="0" smtClean="0">
                <a:solidFill>
                  <a:schemeClr val="bg1">
                    <a:lumMod val="50000"/>
                    <a:lumOff val="50000"/>
                  </a:schemeClr>
                </a:solidFill>
              </a:rPr>
              <a:t>Our Classroom</a:t>
            </a:r>
            <a:endParaRPr lang="en-GB" dirty="0">
              <a:solidFill>
                <a:schemeClr val="bg1">
                  <a:lumMod val="50000"/>
                  <a:lumOff val="50000"/>
                </a:schemeClr>
              </a:solidFill>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1717" y="1603717"/>
            <a:ext cx="3569111" cy="2676833"/>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8766" y="4526780"/>
            <a:ext cx="2835015" cy="2126261"/>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68347" y="4504710"/>
            <a:ext cx="2864441" cy="2148331"/>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20697" y="1603717"/>
            <a:ext cx="3637935" cy="2728451"/>
          </a:xfrm>
          <a:prstGeom prst="rect">
            <a:avLst/>
          </a:prstGeom>
        </p:spPr>
      </p:pic>
      <p:pic>
        <p:nvPicPr>
          <p:cNvPr id="8" name="Picture 7"/>
          <p:cNvPicPr>
            <a:picLocks noChangeAspect="1"/>
          </p:cNvPicPr>
          <p:nvPr/>
        </p:nvPicPr>
        <p:blipFill>
          <a:blip r:embed="rId7"/>
          <a:stretch>
            <a:fillRect/>
          </a:stretch>
        </p:blipFill>
        <p:spPr>
          <a:xfrm>
            <a:off x="10422376" y="196192"/>
            <a:ext cx="1563037" cy="1415845"/>
          </a:xfrm>
          <a:prstGeom prst="rect">
            <a:avLst/>
          </a:prstGeom>
        </p:spPr>
      </p:pic>
    </p:spTree>
    <p:extLst>
      <p:ext uri="{BB962C8B-B14F-4D97-AF65-F5344CB8AC3E}">
        <p14:creationId xmlns:p14="http://schemas.microsoft.com/office/powerpoint/2010/main" val="2120444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0" y="151115"/>
            <a:ext cx="11830929" cy="979596"/>
          </a:xfrm>
        </p:spPr>
        <p:txBody>
          <a:bodyPr>
            <a:normAutofit/>
          </a:bodyPr>
          <a:lstStyle/>
          <a:p>
            <a:r>
              <a:rPr lang="en-US" dirty="0" smtClean="0">
                <a:solidFill>
                  <a:schemeClr val="bg1">
                    <a:lumMod val="50000"/>
                    <a:lumOff val="50000"/>
                  </a:schemeClr>
                </a:solidFill>
              </a:rPr>
              <a:t>Our cloakroom</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49" y="1130710"/>
            <a:ext cx="11830929" cy="5727289"/>
          </a:xfrm>
        </p:spPr>
        <p:txBody>
          <a:bodyPr>
            <a:normAutofit/>
          </a:bodyPr>
          <a:lstStyle/>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smtClean="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endParaRPr lang="en-US" sz="3000" dirty="0">
              <a:solidFill>
                <a:schemeClr val="bg1">
                  <a:lumMod val="50000"/>
                  <a:lumOff val="50000"/>
                </a:schemeClr>
              </a:solidFill>
            </a:endParaRPr>
          </a:p>
          <a:p>
            <a:pPr algn="l"/>
            <a:r>
              <a:rPr lang="en-US" sz="3000" dirty="0" smtClean="0">
                <a:solidFill>
                  <a:schemeClr val="bg1">
                    <a:lumMod val="50000"/>
                    <a:lumOff val="50000"/>
                  </a:schemeClr>
                </a:solidFill>
              </a:rPr>
              <a:t>Please can we ask that book bags are used as this makes it much easier for changing books and keeping all their things together. If you have a ruck sack please keep it as empty as possible so it’s flat on their peg.  </a:t>
            </a:r>
            <a:endParaRPr lang="en-US" sz="3000" dirty="0">
              <a:solidFill>
                <a:schemeClr val="bg1">
                  <a:lumMod val="50000"/>
                  <a:lumOff val="50000"/>
                </a:schemeClr>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9451" y="1199536"/>
            <a:ext cx="4670323" cy="3502742"/>
          </a:xfrm>
          <a:prstGeom prst="rect">
            <a:avLst/>
          </a:prstGeom>
        </p:spPr>
      </p:pic>
      <p:pic>
        <p:nvPicPr>
          <p:cNvPr id="5" name="Picture 4"/>
          <p:cNvPicPr>
            <a:picLocks noChangeAspect="1"/>
          </p:cNvPicPr>
          <p:nvPr/>
        </p:nvPicPr>
        <p:blipFill>
          <a:blip r:embed="rId3"/>
          <a:stretch>
            <a:fillRect/>
          </a:stretch>
        </p:blipFill>
        <p:spPr>
          <a:xfrm>
            <a:off x="10127409" y="151114"/>
            <a:ext cx="1858114" cy="1683135"/>
          </a:xfrm>
          <a:prstGeom prst="rect">
            <a:avLst/>
          </a:prstGeom>
        </p:spPr>
      </p:pic>
    </p:spTree>
    <p:extLst>
      <p:ext uri="{BB962C8B-B14F-4D97-AF65-F5344CB8AC3E}">
        <p14:creationId xmlns:p14="http://schemas.microsoft.com/office/powerpoint/2010/main" val="22695695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lumMod val="50000"/>
                    <a:lumOff val="50000"/>
                  </a:schemeClr>
                </a:solidFill>
              </a:rPr>
              <a:t>Reading</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371" y="867273"/>
            <a:ext cx="11830929" cy="5275384"/>
          </a:xfrm>
        </p:spPr>
        <p:txBody>
          <a:bodyPr>
            <a:noAutofit/>
          </a:bodyPr>
          <a:lstStyle/>
          <a:p>
            <a:pPr algn="l">
              <a:lnSpc>
                <a:spcPct val="170000"/>
              </a:lnSpc>
            </a:pPr>
            <a:r>
              <a:rPr lang="en-GB" sz="2800" dirty="0" smtClean="0">
                <a:solidFill>
                  <a:schemeClr val="bg1">
                    <a:lumMod val="50000"/>
                    <a:lumOff val="50000"/>
                  </a:schemeClr>
                </a:solidFill>
              </a:rPr>
              <a:t>We will be changing books on a Monday and need all books in on that day but also every day. If a child has read a book several times and is now fluent – they can read without hesitation and decoding, then they put it in the basket to change. The adult will always check before changing and then alongside the child choose a book. They can also choose a quality picture book to read for pleasure with you at home. This is not one we would expect them to read by themselves.  A reading diary record will be provided for parents to log all reading that takes place at home. </a:t>
            </a:r>
          </a:p>
        </p:txBody>
      </p:sp>
      <p:pic>
        <p:nvPicPr>
          <p:cNvPr id="5" name="Picture 4"/>
          <p:cNvPicPr>
            <a:picLocks noChangeAspect="1"/>
          </p:cNvPicPr>
          <p:nvPr/>
        </p:nvPicPr>
        <p:blipFill>
          <a:blip r:embed="rId2"/>
          <a:stretch>
            <a:fillRect/>
          </a:stretch>
        </p:blipFill>
        <p:spPr>
          <a:xfrm>
            <a:off x="10668278" y="74419"/>
            <a:ext cx="1287748" cy="1166480"/>
          </a:xfrm>
          <a:prstGeom prst="rect">
            <a:avLst/>
          </a:prstGeom>
        </p:spPr>
      </p:pic>
    </p:spTree>
    <p:extLst>
      <p:ext uri="{BB962C8B-B14F-4D97-AF65-F5344CB8AC3E}">
        <p14:creationId xmlns:p14="http://schemas.microsoft.com/office/powerpoint/2010/main" val="17182108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4" name="Rectangle 3"/>
          <p:cNvSpPr/>
          <p:nvPr/>
        </p:nvSpPr>
        <p:spPr>
          <a:xfrm>
            <a:off x="416560" y="271055"/>
            <a:ext cx="11297920" cy="4610493"/>
          </a:xfrm>
          <a:prstGeom prst="rect">
            <a:avLst/>
          </a:prstGeom>
        </p:spPr>
        <p:txBody>
          <a:bodyPr wrap="square">
            <a:spAutoFit/>
          </a:bodyPr>
          <a:lstStyle/>
          <a:p>
            <a:pPr>
              <a:lnSpc>
                <a:spcPct val="170000"/>
              </a:lnSpc>
            </a:pPr>
            <a:r>
              <a:rPr lang="en-GB" sz="2800" dirty="0">
                <a:solidFill>
                  <a:schemeClr val="bg1">
                    <a:lumMod val="50000"/>
                    <a:lumOff val="50000"/>
                  </a:schemeClr>
                </a:solidFill>
              </a:rPr>
              <a:t>A really important way in which you can help is to listen to your child read aloud regularly.  Discussing what’s happening in the story, making predictions, character motives, plot, historical contexts, settings etc. really helps develop comprehension skills.</a:t>
            </a:r>
          </a:p>
          <a:p>
            <a:pPr>
              <a:lnSpc>
                <a:spcPct val="170000"/>
              </a:lnSpc>
            </a:pPr>
            <a:r>
              <a:rPr lang="en-GB" sz="2800" dirty="0">
                <a:solidFill>
                  <a:schemeClr val="bg1">
                    <a:lumMod val="50000"/>
                    <a:lumOff val="50000"/>
                  </a:schemeClr>
                </a:solidFill>
              </a:rPr>
              <a:t>Some children are reluctant readers; please do get in touch if you would like some tips on how to overcome this.</a:t>
            </a:r>
          </a:p>
          <a:p>
            <a:endParaRPr lang="en-GB" sz="800" dirty="0">
              <a:solidFill>
                <a:schemeClr val="bg1">
                  <a:lumMod val="50000"/>
                  <a:lumOff val="50000"/>
                </a:schemeClr>
              </a:solidFill>
            </a:endParaRPr>
          </a:p>
        </p:txBody>
      </p:sp>
    </p:spTree>
    <p:extLst>
      <p:ext uri="{BB962C8B-B14F-4D97-AF65-F5344CB8AC3E}">
        <p14:creationId xmlns:p14="http://schemas.microsoft.com/office/powerpoint/2010/main" val="269215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US" dirty="0" smtClean="0">
                <a:solidFill>
                  <a:schemeClr val="bg1">
                    <a:lumMod val="50000"/>
                    <a:lumOff val="50000"/>
                  </a:schemeClr>
                </a:solidFill>
              </a:rPr>
              <a:t>Home Learning</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371" y="867273"/>
            <a:ext cx="11830929" cy="5275384"/>
          </a:xfrm>
        </p:spPr>
        <p:txBody>
          <a:bodyPr>
            <a:normAutofit/>
          </a:bodyPr>
          <a:lstStyle/>
          <a:p>
            <a:pPr algn="l"/>
            <a:endParaRPr lang="en-US" sz="3000" dirty="0">
              <a:solidFill>
                <a:schemeClr val="bg1">
                  <a:lumMod val="50000"/>
                  <a:lumOff val="50000"/>
                </a:schemeClr>
              </a:solidFill>
            </a:endParaRPr>
          </a:p>
          <a:p>
            <a:pPr algn="l"/>
            <a:r>
              <a:rPr lang="en-US" sz="3000" dirty="0" smtClean="0">
                <a:solidFill>
                  <a:schemeClr val="bg1">
                    <a:lumMod val="50000"/>
                    <a:lumOff val="50000"/>
                  </a:schemeClr>
                </a:solidFill>
              </a:rPr>
              <a:t>Spellings – will go out  each Friday in a blue book. Children need to practice them little and often for a ‘check’ the following Friday. </a:t>
            </a:r>
            <a:r>
              <a:rPr lang="en-US" sz="3000" dirty="0">
                <a:solidFill>
                  <a:schemeClr val="bg1">
                    <a:lumMod val="50000"/>
                    <a:lumOff val="50000"/>
                  </a:schemeClr>
                </a:solidFill>
              </a:rPr>
              <a:t>P</a:t>
            </a:r>
            <a:r>
              <a:rPr lang="en-US" sz="3000" dirty="0" smtClean="0">
                <a:solidFill>
                  <a:schemeClr val="bg1">
                    <a:lumMod val="50000"/>
                    <a:lumOff val="50000"/>
                  </a:schemeClr>
                </a:solidFill>
              </a:rPr>
              <a:t>lease remember blue spelling books in school every Friday.</a:t>
            </a:r>
          </a:p>
          <a:p>
            <a:pPr algn="l"/>
            <a:endParaRPr lang="en-US" sz="3000" dirty="0">
              <a:solidFill>
                <a:schemeClr val="bg1">
                  <a:lumMod val="50000"/>
                  <a:lumOff val="50000"/>
                </a:schemeClr>
              </a:solidFill>
            </a:endParaRPr>
          </a:p>
          <a:p>
            <a:pPr algn="l"/>
            <a:r>
              <a:rPr lang="en-US" sz="3000" dirty="0" smtClean="0">
                <a:solidFill>
                  <a:schemeClr val="bg1">
                    <a:lumMod val="50000"/>
                    <a:lumOff val="50000"/>
                  </a:schemeClr>
                </a:solidFill>
              </a:rPr>
              <a:t>Home learning – each Thursday. This could be related to their topic or consolidation of </a:t>
            </a:r>
            <a:r>
              <a:rPr lang="en-US" sz="3000" dirty="0" err="1">
                <a:solidFill>
                  <a:schemeClr val="bg1">
                    <a:lumMod val="50000"/>
                    <a:lumOff val="50000"/>
                  </a:schemeClr>
                </a:solidFill>
              </a:rPr>
              <a:t>M</a:t>
            </a:r>
            <a:r>
              <a:rPr lang="en-US" sz="3000" dirty="0" err="1" smtClean="0">
                <a:solidFill>
                  <a:schemeClr val="bg1">
                    <a:lumMod val="50000"/>
                    <a:lumOff val="50000"/>
                  </a:schemeClr>
                </a:solidFill>
              </a:rPr>
              <a:t>aths</a:t>
            </a:r>
            <a:r>
              <a:rPr lang="en-US" sz="3000" dirty="0" smtClean="0">
                <a:solidFill>
                  <a:schemeClr val="bg1">
                    <a:lumMod val="50000"/>
                    <a:lumOff val="50000"/>
                  </a:schemeClr>
                </a:solidFill>
              </a:rPr>
              <a:t> or English learning for the week. It will be given out in an orange book and the children need to return it on Wednesday to be marked. Books not in on </a:t>
            </a:r>
            <a:r>
              <a:rPr lang="en-US" sz="3000" dirty="0" smtClean="0">
                <a:solidFill>
                  <a:schemeClr val="bg1">
                    <a:lumMod val="50000"/>
                    <a:lumOff val="50000"/>
                  </a:schemeClr>
                </a:solidFill>
              </a:rPr>
              <a:t>Wedn</a:t>
            </a:r>
            <a:r>
              <a:rPr lang="en-US" sz="3000" dirty="0" smtClean="0">
                <a:solidFill>
                  <a:schemeClr val="bg1">
                    <a:lumMod val="50000"/>
                    <a:lumOff val="50000"/>
                  </a:schemeClr>
                </a:solidFill>
              </a:rPr>
              <a:t>esday </a:t>
            </a:r>
            <a:r>
              <a:rPr lang="en-US" sz="3000" dirty="0" smtClean="0">
                <a:solidFill>
                  <a:schemeClr val="bg1">
                    <a:lumMod val="50000"/>
                    <a:lumOff val="50000"/>
                  </a:schemeClr>
                </a:solidFill>
              </a:rPr>
              <a:t>will not be marked.</a:t>
            </a:r>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668278" y="74419"/>
            <a:ext cx="1287748" cy="1166480"/>
          </a:xfrm>
          <a:prstGeom prst="rect">
            <a:avLst/>
          </a:prstGeom>
        </p:spPr>
      </p:pic>
    </p:spTree>
    <p:extLst>
      <p:ext uri="{BB962C8B-B14F-4D97-AF65-F5344CB8AC3E}">
        <p14:creationId xmlns:p14="http://schemas.microsoft.com/office/powerpoint/2010/main" val="6733105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US" dirty="0" smtClean="0">
                <a:solidFill>
                  <a:schemeClr val="bg1">
                    <a:lumMod val="50000"/>
                    <a:lumOff val="50000"/>
                  </a:schemeClr>
                </a:solidFill>
              </a:rPr>
              <a:t>Celebration Assembly</a:t>
            </a:r>
            <a:endParaRPr lang="en-GB" dirty="0">
              <a:solidFill>
                <a:schemeClr val="bg1">
                  <a:lumMod val="50000"/>
                  <a:lumOff val="50000"/>
                </a:schemeClr>
              </a:solidFill>
            </a:endParaRPr>
          </a:p>
        </p:txBody>
      </p:sp>
      <p:sp>
        <p:nvSpPr>
          <p:cNvPr id="3" name="Subtitle 2"/>
          <p:cNvSpPr>
            <a:spLocks noGrp="1"/>
          </p:cNvSpPr>
          <p:nvPr>
            <p:ph type="subTitle" idx="1"/>
          </p:nvPr>
        </p:nvSpPr>
        <p:spPr>
          <a:xfrm>
            <a:off x="253439" y="957264"/>
            <a:ext cx="11830929" cy="5275384"/>
          </a:xfrm>
        </p:spPr>
        <p:txBody>
          <a:bodyPr>
            <a:normAutofit/>
          </a:bodyPr>
          <a:lstStyle/>
          <a:p>
            <a:pPr algn="l"/>
            <a:endParaRPr lang="en-US" sz="3000" dirty="0" smtClean="0">
              <a:solidFill>
                <a:schemeClr val="bg1">
                  <a:lumMod val="50000"/>
                  <a:lumOff val="50000"/>
                </a:schemeClr>
              </a:solidFill>
            </a:endParaRPr>
          </a:p>
          <a:p>
            <a:pPr algn="l"/>
            <a:endParaRPr lang="en-US" sz="3000" dirty="0">
              <a:solidFill>
                <a:schemeClr val="bg1">
                  <a:lumMod val="50000"/>
                  <a:lumOff val="50000"/>
                </a:schemeClr>
              </a:solidFill>
            </a:endParaRPr>
          </a:p>
          <a:p>
            <a:pPr algn="l">
              <a:lnSpc>
                <a:spcPct val="150000"/>
              </a:lnSpc>
            </a:pPr>
            <a:r>
              <a:rPr lang="en-US" sz="3000" dirty="0" smtClean="0">
                <a:solidFill>
                  <a:schemeClr val="bg1">
                    <a:lumMod val="50000"/>
                    <a:lumOff val="50000"/>
                  </a:schemeClr>
                </a:solidFill>
              </a:rPr>
              <a:t>We have our celebration assembly each </a:t>
            </a:r>
            <a:r>
              <a:rPr lang="en-US" sz="3000" dirty="0" smtClean="0">
                <a:solidFill>
                  <a:schemeClr val="bg1">
                    <a:lumMod val="50000"/>
                    <a:lumOff val="50000"/>
                  </a:schemeClr>
                </a:solidFill>
              </a:rPr>
              <a:t>Friday.  </a:t>
            </a:r>
            <a:r>
              <a:rPr lang="en-US" sz="3000" dirty="0" smtClean="0">
                <a:solidFill>
                  <a:schemeClr val="bg1">
                    <a:lumMod val="50000"/>
                    <a:lumOff val="50000"/>
                  </a:schemeClr>
                </a:solidFill>
              </a:rPr>
              <a:t>If your child has a certificate, trophy, medal or any other award, please can this be brought into school by THURSDAY. </a:t>
            </a:r>
            <a:endParaRPr lang="en-GB" sz="3000" dirty="0">
              <a:solidFill>
                <a:schemeClr val="bg1">
                  <a:lumMod val="50000"/>
                  <a:lumOff val="50000"/>
                </a:schemeClr>
              </a:solidFill>
            </a:endParaRPr>
          </a:p>
        </p:txBody>
      </p:sp>
      <p:pic>
        <p:nvPicPr>
          <p:cNvPr id="4" name="Picture 3"/>
          <p:cNvPicPr>
            <a:picLocks noChangeAspect="1"/>
          </p:cNvPicPr>
          <p:nvPr/>
        </p:nvPicPr>
        <p:blipFill>
          <a:blip r:embed="rId2"/>
          <a:stretch>
            <a:fillRect/>
          </a:stretch>
        </p:blipFill>
        <p:spPr>
          <a:xfrm>
            <a:off x="10147073" y="251988"/>
            <a:ext cx="1720461" cy="1558445"/>
          </a:xfrm>
          <a:prstGeom prst="rect">
            <a:avLst/>
          </a:prstGeom>
        </p:spPr>
      </p:pic>
    </p:spTree>
    <p:extLst>
      <p:ext uri="{BB962C8B-B14F-4D97-AF65-F5344CB8AC3E}">
        <p14:creationId xmlns:p14="http://schemas.microsoft.com/office/powerpoint/2010/main" val="2096780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smtClean="0">
                <a:solidFill>
                  <a:schemeClr val="bg1"/>
                </a:solidFill>
              </a:rPr>
              <a:t>School Rules</a:t>
            </a:r>
            <a:endParaRPr lang="en-GB" sz="5400" dirty="0">
              <a:solidFill>
                <a:schemeClr val="bg1"/>
              </a:solidFill>
            </a:endParaRPr>
          </a:p>
        </p:txBody>
      </p:sp>
      <p:sp>
        <p:nvSpPr>
          <p:cNvPr id="3" name="Content Placeholder 2"/>
          <p:cNvSpPr>
            <a:spLocks noGrp="1"/>
          </p:cNvSpPr>
          <p:nvPr>
            <p:ph idx="1"/>
          </p:nvPr>
        </p:nvSpPr>
        <p:spPr/>
        <p:txBody>
          <a:bodyPr/>
          <a:lstStyle/>
          <a:p>
            <a:pPr marL="0" lvl="0" indent="0" algn="ctr">
              <a:buNone/>
            </a:pPr>
            <a:r>
              <a:rPr lang="en-GB" sz="3600" dirty="0">
                <a:solidFill>
                  <a:schemeClr val="bg1">
                    <a:lumMod val="50000"/>
                    <a:lumOff val="50000"/>
                  </a:schemeClr>
                </a:solidFill>
              </a:rPr>
              <a:t>Follow instructions</a:t>
            </a:r>
          </a:p>
          <a:p>
            <a:pPr marL="0" lvl="0" indent="0" algn="ctr">
              <a:buNone/>
            </a:pPr>
            <a:r>
              <a:rPr lang="en-GB" sz="3600" dirty="0">
                <a:solidFill>
                  <a:schemeClr val="bg1">
                    <a:lumMod val="50000"/>
                    <a:lumOff val="50000"/>
                  </a:schemeClr>
                </a:solidFill>
              </a:rPr>
              <a:t>Look after each other</a:t>
            </a:r>
          </a:p>
          <a:p>
            <a:pPr marL="0" lvl="0" indent="0" algn="ctr">
              <a:buNone/>
            </a:pPr>
            <a:r>
              <a:rPr lang="en-GB" sz="3600" dirty="0">
                <a:solidFill>
                  <a:schemeClr val="bg1">
                    <a:lumMod val="50000"/>
                    <a:lumOff val="50000"/>
                  </a:schemeClr>
                </a:solidFill>
              </a:rPr>
              <a:t>Look after our environment</a:t>
            </a:r>
          </a:p>
          <a:p>
            <a:pPr marL="0" lvl="0" indent="0" algn="ctr">
              <a:buNone/>
            </a:pPr>
            <a:r>
              <a:rPr lang="en-GB" sz="3600" dirty="0">
                <a:solidFill>
                  <a:schemeClr val="bg1">
                    <a:lumMod val="50000"/>
                    <a:lumOff val="50000"/>
                  </a:schemeClr>
                </a:solidFill>
              </a:rPr>
              <a:t>Share</a:t>
            </a:r>
          </a:p>
          <a:p>
            <a:pPr marL="0" lvl="0" indent="0" algn="ctr">
              <a:buNone/>
            </a:pPr>
            <a:r>
              <a:rPr lang="en-GB" sz="3600" dirty="0">
                <a:solidFill>
                  <a:schemeClr val="bg1">
                    <a:lumMod val="50000"/>
                    <a:lumOff val="50000"/>
                  </a:schemeClr>
                </a:solidFill>
              </a:rPr>
              <a:t>Be polite</a:t>
            </a:r>
          </a:p>
          <a:p>
            <a:pPr marL="0" lvl="0" indent="0" algn="ctr">
              <a:buNone/>
            </a:pPr>
            <a:r>
              <a:rPr lang="en-GB" sz="3600" dirty="0">
                <a:solidFill>
                  <a:schemeClr val="bg1">
                    <a:lumMod val="50000"/>
                    <a:lumOff val="50000"/>
                  </a:schemeClr>
                </a:solidFill>
              </a:rPr>
              <a:t>Walk around the school</a:t>
            </a:r>
          </a:p>
          <a:p>
            <a:pPr marL="0" lvl="0" indent="0" algn="ctr">
              <a:buNone/>
            </a:pPr>
            <a:r>
              <a:rPr lang="en-GB" sz="3600" dirty="0">
                <a:solidFill>
                  <a:schemeClr val="bg1">
                    <a:lumMod val="50000"/>
                    <a:lumOff val="50000"/>
                  </a:schemeClr>
                </a:solidFill>
              </a:rPr>
              <a:t>Have fun</a:t>
            </a:r>
          </a:p>
          <a:p>
            <a:endParaRPr lang="en-GB" dirty="0"/>
          </a:p>
        </p:txBody>
      </p:sp>
      <p:pic>
        <p:nvPicPr>
          <p:cNvPr id="5" name="Picture 4"/>
          <p:cNvPicPr>
            <a:picLocks noChangeAspect="1"/>
          </p:cNvPicPr>
          <p:nvPr/>
        </p:nvPicPr>
        <p:blipFill>
          <a:blip r:embed="rId2"/>
          <a:stretch>
            <a:fillRect/>
          </a:stretch>
        </p:blipFill>
        <p:spPr>
          <a:xfrm>
            <a:off x="10127409" y="226577"/>
            <a:ext cx="1769271" cy="1602658"/>
          </a:xfrm>
          <a:prstGeom prst="rect">
            <a:avLst/>
          </a:prstGeom>
        </p:spPr>
      </p:pic>
    </p:spTree>
    <p:extLst>
      <p:ext uri="{BB962C8B-B14F-4D97-AF65-F5344CB8AC3E}">
        <p14:creationId xmlns:p14="http://schemas.microsoft.com/office/powerpoint/2010/main" val="12776151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5400" b="1" dirty="0" smtClean="0">
                <a:solidFill>
                  <a:srgbClr val="FF0000"/>
                </a:solidFill>
              </a:rPr>
              <a:t/>
            </a:r>
            <a:br>
              <a:rPr lang="en-GB" sz="5400" b="1" dirty="0" smtClean="0">
                <a:solidFill>
                  <a:srgbClr val="FF0000"/>
                </a:solidFill>
              </a:rPr>
            </a:br>
            <a:r>
              <a:rPr lang="en-GB" sz="5400" b="1" dirty="0" smtClean="0">
                <a:solidFill>
                  <a:schemeClr val="bg1"/>
                </a:solidFill>
              </a:rPr>
              <a:t>Class rules</a:t>
            </a:r>
            <a:r>
              <a:rPr lang="en-GB" sz="5400" dirty="0" smtClean="0">
                <a:solidFill>
                  <a:schemeClr val="bg1"/>
                </a:solidFill>
              </a:rPr>
              <a:t/>
            </a:r>
            <a:br>
              <a:rPr lang="en-GB" sz="5400" dirty="0" smtClean="0">
                <a:solidFill>
                  <a:schemeClr val="bg1"/>
                </a:solidFill>
              </a:rPr>
            </a:br>
            <a:r>
              <a:rPr lang="en-GB" sz="5400" dirty="0" smtClean="0">
                <a:solidFill>
                  <a:schemeClr val="bg1"/>
                </a:solidFill>
              </a:rPr>
              <a:t/>
            </a:r>
            <a:br>
              <a:rPr lang="en-GB" sz="5400" dirty="0" smtClean="0">
                <a:solidFill>
                  <a:schemeClr val="bg1"/>
                </a:solidFill>
              </a:rPr>
            </a:br>
            <a:endParaRPr lang="en-GB" sz="5400" dirty="0">
              <a:solidFill>
                <a:schemeClr val="bg1"/>
              </a:solidFill>
              <a:latin typeface="Calibri" panose="020F0502020204030204" pitchFamily="34" charset="0"/>
              <a:cs typeface="Calibri" panose="020F0502020204030204" pitchFamily="34" charset="0"/>
            </a:endParaRPr>
          </a:p>
        </p:txBody>
      </p:sp>
      <p:pic>
        <p:nvPicPr>
          <p:cNvPr id="5" name="Picture 4"/>
          <p:cNvPicPr>
            <a:picLocks noChangeAspect="1"/>
          </p:cNvPicPr>
          <p:nvPr/>
        </p:nvPicPr>
        <p:blipFill>
          <a:blip r:embed="rId2"/>
          <a:stretch>
            <a:fillRect/>
          </a:stretch>
        </p:blipFill>
        <p:spPr>
          <a:xfrm>
            <a:off x="10402713" y="245346"/>
            <a:ext cx="1595600" cy="1445342"/>
          </a:xfrm>
          <a:prstGeom prst="rect">
            <a:avLst/>
          </a:prstGeom>
        </p:spPr>
      </p:pic>
      <p:sp>
        <p:nvSpPr>
          <p:cNvPr id="6" name="Rectangle 5"/>
          <p:cNvSpPr/>
          <p:nvPr/>
        </p:nvSpPr>
        <p:spPr>
          <a:xfrm>
            <a:off x="3048000" y="1485424"/>
            <a:ext cx="6096000" cy="4754507"/>
          </a:xfrm>
          <a:prstGeom prst="rect">
            <a:avLst/>
          </a:prstGeom>
        </p:spPr>
        <p:txBody>
          <a:bodyPr>
            <a:spAutoFit/>
          </a:bodyPr>
          <a:lstStyle/>
          <a:p>
            <a:pPr algn="ctr">
              <a:lnSpc>
                <a:spcPct val="107000"/>
              </a:lnSpc>
              <a:spcAft>
                <a:spcPts val="800"/>
              </a:spcAft>
            </a:pPr>
            <a:r>
              <a:rPr lang="en-US" sz="2800" dirty="0">
                <a:latin typeface="Comic Sans MS" panose="030F0702030302020204" pitchFamily="66" charset="0"/>
                <a:ea typeface="Calibri" panose="020F0502020204030204" pitchFamily="34" charset="0"/>
                <a:cs typeface="Times New Roman" panose="02020603050405020304" pitchFamily="18" charset="0"/>
              </a:rPr>
              <a:t>Follow instructions.</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US" sz="2800" dirty="0">
                <a:latin typeface="Comic Sans MS" panose="030F0702030302020204" pitchFamily="66" charset="0"/>
                <a:ea typeface="Calibri" panose="020F0502020204030204" pitchFamily="34" charset="0"/>
                <a:cs typeface="Times New Roman" panose="02020603050405020304" pitchFamily="18" charset="0"/>
              </a:rPr>
              <a:t>Be Kind to each other.</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US" sz="2800" dirty="0">
                <a:latin typeface="Comic Sans MS" panose="030F0702030302020204" pitchFamily="66" charset="0"/>
                <a:ea typeface="Calibri" panose="020F0502020204030204" pitchFamily="34" charset="0"/>
                <a:cs typeface="Times New Roman" panose="02020603050405020304" pitchFamily="18" charset="0"/>
              </a:rPr>
              <a:t>Keep the classroom tidy and look after things in it.</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US" sz="2800" dirty="0">
                <a:latin typeface="Comic Sans MS" panose="030F0702030302020204" pitchFamily="66" charset="0"/>
                <a:ea typeface="Calibri" panose="020F0502020204030204" pitchFamily="34" charset="0"/>
                <a:cs typeface="Times New Roman" panose="02020603050405020304" pitchFamily="18" charset="0"/>
              </a:rPr>
              <a:t>Listen carefully and work hard.</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US" sz="2800" dirty="0">
                <a:latin typeface="Comic Sans MS" panose="030F0702030302020204" pitchFamily="66" charset="0"/>
                <a:ea typeface="Calibri" panose="020F0502020204030204" pitchFamily="34" charset="0"/>
                <a:cs typeface="Times New Roman" panose="02020603050405020304" pitchFamily="18" charset="0"/>
              </a:rPr>
              <a:t>Be polite – treat others as you would like to be treated.</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US" sz="2800" dirty="0">
                <a:latin typeface="Comic Sans MS" panose="030F0702030302020204" pitchFamily="66" charset="0"/>
                <a:ea typeface="Calibri" panose="020F0502020204030204" pitchFamily="34" charset="0"/>
                <a:cs typeface="Times New Roman" panose="02020603050405020304" pitchFamily="18" charset="0"/>
              </a:rPr>
              <a:t>Keep safe by walking around the classroom.</a:t>
            </a: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4159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4200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lumMod val="50000"/>
                    <a:lumOff val="50000"/>
                  </a:schemeClr>
                </a:solidFill>
              </a:rPr>
              <a:t>Getting in touch</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51" y="1254307"/>
            <a:ext cx="11830929" cy="5275384"/>
          </a:xfrm>
        </p:spPr>
        <p:txBody>
          <a:bodyPr>
            <a:normAutofit/>
          </a:bodyPr>
          <a:lstStyle/>
          <a:p>
            <a:pPr algn="l"/>
            <a:r>
              <a:rPr lang="en-GB" sz="3000" dirty="0" smtClean="0">
                <a:solidFill>
                  <a:schemeClr val="bg1">
                    <a:lumMod val="50000"/>
                    <a:lumOff val="50000"/>
                  </a:schemeClr>
                </a:solidFill>
              </a:rPr>
              <a:t>Please do get in touch with the class teacher if there is anything that you are unsure about or if there is anything you or your child are worried about.  Please do not let a worry turn into a problem.  We are available to give you a ring most days after school; the exception to this is a Wednesday which is our staff meeting day.</a:t>
            </a:r>
          </a:p>
          <a:p>
            <a:pPr algn="l"/>
            <a:endParaRPr lang="en-GB" sz="3000" dirty="0">
              <a:solidFill>
                <a:schemeClr val="bg1">
                  <a:lumMod val="50000"/>
                  <a:lumOff val="50000"/>
                </a:schemeClr>
              </a:solidFill>
            </a:endParaRPr>
          </a:p>
          <a:p>
            <a:pPr algn="l"/>
            <a:r>
              <a:rPr lang="en-GB" sz="3000" dirty="0" smtClean="0">
                <a:solidFill>
                  <a:schemeClr val="bg1">
                    <a:lumMod val="50000"/>
                    <a:lumOff val="50000"/>
                  </a:schemeClr>
                </a:solidFill>
              </a:rPr>
              <a:t>Thank you for your support.</a:t>
            </a:r>
          </a:p>
          <a:p>
            <a:pPr algn="l"/>
            <a:endParaRPr lang="en-GB" sz="3000" dirty="0">
              <a:solidFill>
                <a:schemeClr val="bg1">
                  <a:lumMod val="50000"/>
                  <a:lumOff val="50000"/>
                </a:schemeClr>
              </a:solidFill>
            </a:endParaRPr>
          </a:p>
          <a:p>
            <a:pPr algn="l"/>
            <a:r>
              <a:rPr lang="en-GB" sz="3000" dirty="0" smtClean="0">
                <a:solidFill>
                  <a:schemeClr val="bg1">
                    <a:lumMod val="50000"/>
                    <a:lumOff val="50000"/>
                  </a:schemeClr>
                </a:solidFill>
              </a:rPr>
              <a:t>Miss Clack </a:t>
            </a:r>
          </a:p>
          <a:p>
            <a:pPr algn="l"/>
            <a:r>
              <a:rPr lang="en-GB" sz="3000" dirty="0" smtClean="0">
                <a:solidFill>
                  <a:schemeClr val="bg1">
                    <a:lumMod val="50000"/>
                    <a:lumOff val="50000"/>
                  </a:schemeClr>
                </a:solidFill>
                <a:hlinkClick r:id="rId2"/>
              </a:rPr>
              <a:t>Catherine.Clack@box.wilts.sch.uk</a:t>
            </a:r>
            <a:r>
              <a:rPr lang="en-GB" sz="3000" dirty="0" smtClean="0">
                <a:solidFill>
                  <a:schemeClr val="bg1">
                    <a:lumMod val="50000"/>
                    <a:lumOff val="50000"/>
                  </a:schemeClr>
                </a:solidFill>
              </a:rPr>
              <a:t> </a:t>
            </a:r>
            <a:endParaRPr lang="en-GB" sz="3000" dirty="0">
              <a:solidFill>
                <a:schemeClr val="bg1">
                  <a:lumMod val="50000"/>
                  <a:lumOff val="50000"/>
                </a:schemeClr>
              </a:solidFill>
            </a:endParaRPr>
          </a:p>
        </p:txBody>
      </p:sp>
      <p:pic>
        <p:nvPicPr>
          <p:cNvPr id="5" name="Picture 4"/>
          <p:cNvPicPr>
            <a:picLocks noChangeAspect="1"/>
          </p:cNvPicPr>
          <p:nvPr/>
        </p:nvPicPr>
        <p:blipFill>
          <a:blip r:embed="rId3"/>
          <a:stretch>
            <a:fillRect/>
          </a:stretch>
        </p:blipFill>
        <p:spPr>
          <a:xfrm>
            <a:off x="10697496" y="169473"/>
            <a:ext cx="1202493" cy="1089254"/>
          </a:xfrm>
          <a:prstGeom prst="rect">
            <a:avLst/>
          </a:prstGeom>
        </p:spPr>
      </p:pic>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943</TotalTime>
  <Words>1052</Words>
  <Application>Microsoft Office PowerPoint</Application>
  <PresentationFormat>Widescreen</PresentationFormat>
  <Paragraphs>99</Paragraphs>
  <Slides>16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Comic Sans MS</vt:lpstr>
      <vt:lpstr>Times New Roman</vt:lpstr>
      <vt:lpstr>Office Theme</vt:lpstr>
      <vt:lpstr>Welcome to  Oak Class</vt:lpstr>
      <vt:lpstr>Welcome to Oak Class</vt:lpstr>
      <vt:lpstr>General information</vt:lpstr>
      <vt:lpstr>Clothing, snack and water bottles</vt:lpstr>
      <vt:lpstr>Mixed age classes and the  curriculum</vt:lpstr>
      <vt:lpstr>Mixed age classes and the  curriculum</vt:lpstr>
      <vt:lpstr>Timetables</vt:lpstr>
      <vt:lpstr>Our Classroom</vt:lpstr>
      <vt:lpstr>Our cloakroom</vt:lpstr>
      <vt:lpstr>Reading</vt:lpstr>
      <vt:lpstr>PowerPoint Presentation</vt:lpstr>
      <vt:lpstr>Home Learning</vt:lpstr>
      <vt:lpstr>Celebration Assembly</vt:lpstr>
      <vt:lpstr>School Rules</vt:lpstr>
      <vt:lpstr> Class rules  </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Cathy Clack [Box CE Primary School]</cp:lastModifiedBy>
  <cp:revision>51</cp:revision>
  <dcterms:created xsi:type="dcterms:W3CDTF">2020-09-04T12:36:57Z</dcterms:created>
  <dcterms:modified xsi:type="dcterms:W3CDTF">2024-09-11T18:30:48Z</dcterms:modified>
</cp:coreProperties>
</file>