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4" r:id="rId4"/>
    <p:sldId id="259" r:id="rId5"/>
    <p:sldId id="260" r:id="rId6"/>
    <p:sldId id="261" r:id="rId7"/>
    <p:sldId id="270" r:id="rId8"/>
    <p:sldId id="262"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70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C51A62-D1FC-4E35-BAA4-F10A69704686}" type="datetimeFigureOut">
              <a:rPr lang="en-GB" smtClean="0"/>
              <a:t>15/09/2022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4A0E76-036B-4B2E-9123-769C2273E746}" type="slidenum">
              <a:rPr lang="en-GB" smtClean="0"/>
              <a:t>‹#›</a:t>
            </a:fld>
            <a:endParaRPr lang="en-GB"/>
          </a:p>
        </p:txBody>
      </p:sp>
    </p:spTree>
    <p:extLst>
      <p:ext uri="{BB962C8B-B14F-4D97-AF65-F5344CB8AC3E}">
        <p14:creationId xmlns:p14="http://schemas.microsoft.com/office/powerpoint/2010/main" val="280064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32302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3699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50404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20168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15/09/2022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78182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15/09/2022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674749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15/09/2022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850164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93925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4022628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39796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627331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33FCE8-EDFC-490A-9D78-4F5BBAF1375A}" type="datetimeFigureOut">
              <a:rPr lang="en-GB" smtClean="0"/>
              <a:t>15/09/2022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13701708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mailto:katie.ashton@box.wilts.sch.uk" TargetMode="External"/><Relationship Id="rId2" Type="http://schemas.openxmlformats.org/officeDocument/2006/relationships/hyperlink" Target="mailto:tamsin.iacono@box.wilts.sch.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lstStyle/>
          <a:p>
            <a:r>
              <a:rPr lang="en-GB" dirty="0" smtClean="0">
                <a:solidFill>
                  <a:schemeClr val="bg1"/>
                </a:solidFill>
              </a:rPr>
              <a:t>Welcome to Willow Class</a:t>
            </a:r>
            <a:endParaRPr lang="en-GB" dirty="0">
              <a:solidFill>
                <a:schemeClr val="bg1"/>
              </a:solidFill>
            </a:endParaRPr>
          </a:p>
        </p:txBody>
      </p:sp>
      <p:sp>
        <p:nvSpPr>
          <p:cNvPr id="3" name="Subtitle 2"/>
          <p:cNvSpPr>
            <a:spLocks noGrp="1"/>
          </p:cNvSpPr>
          <p:nvPr>
            <p:ph type="subTitle" idx="1"/>
          </p:nvPr>
        </p:nvSpPr>
        <p:spPr/>
        <p:txBody>
          <a:bodyPr>
            <a:normAutofit lnSpcReduction="10000"/>
          </a:bodyPr>
          <a:lstStyle/>
          <a:p>
            <a:r>
              <a:rPr lang="en-GB" sz="5400" dirty="0" smtClean="0">
                <a:solidFill>
                  <a:schemeClr val="bg1"/>
                </a:solidFill>
              </a:rPr>
              <a:t>Information for parents</a:t>
            </a:r>
          </a:p>
          <a:p>
            <a:r>
              <a:rPr lang="en-GB" sz="5400" dirty="0" smtClean="0">
                <a:solidFill>
                  <a:schemeClr val="bg1"/>
                </a:solidFill>
              </a:rPr>
              <a:t>September 2022</a:t>
            </a:r>
            <a:endParaRPr lang="en-GB" sz="5400"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24860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379827"/>
            <a:ext cx="9476935" cy="1582689"/>
          </a:xfrm>
        </p:spPr>
        <p:txBody>
          <a:bodyPr/>
          <a:lstStyle/>
          <a:p>
            <a:r>
              <a:rPr lang="en-GB" dirty="0" smtClean="0">
                <a:solidFill>
                  <a:schemeClr val="bg1"/>
                </a:solidFill>
              </a:rPr>
              <a:t>Welcome to Willow Class</a:t>
            </a:r>
            <a:endParaRPr lang="en-GB" dirty="0">
              <a:solidFill>
                <a:schemeClr val="bg1"/>
              </a:solidFill>
            </a:endParaRPr>
          </a:p>
        </p:txBody>
      </p:sp>
      <p:sp>
        <p:nvSpPr>
          <p:cNvPr id="3" name="Subtitle 2"/>
          <p:cNvSpPr>
            <a:spLocks noGrp="1"/>
          </p:cNvSpPr>
          <p:nvPr>
            <p:ph type="subTitle" idx="1"/>
          </p:nvPr>
        </p:nvSpPr>
        <p:spPr>
          <a:xfrm>
            <a:off x="196948" y="1962516"/>
            <a:ext cx="11830929" cy="4691502"/>
          </a:xfrm>
        </p:spPr>
        <p:txBody>
          <a:bodyPr>
            <a:normAutofit/>
          </a:bodyPr>
          <a:lstStyle/>
          <a:p>
            <a:pPr algn="l"/>
            <a:r>
              <a:rPr lang="en-GB" sz="3000" dirty="0" smtClean="0">
                <a:solidFill>
                  <a:schemeClr val="bg1"/>
                </a:solidFill>
              </a:rPr>
              <a:t>It has been a pleasure to welcome your children back into school this September.  </a:t>
            </a:r>
          </a:p>
          <a:p>
            <a:pPr algn="l"/>
            <a:r>
              <a:rPr lang="en-GB" sz="3000" dirty="0" smtClean="0">
                <a:solidFill>
                  <a:schemeClr val="bg1"/>
                </a:solidFill>
              </a:rPr>
              <a:t>The Willow class teachers are Mrs Tamsin </a:t>
            </a:r>
          </a:p>
          <a:p>
            <a:pPr algn="l"/>
            <a:r>
              <a:rPr lang="en-GB" sz="3000" dirty="0" smtClean="0">
                <a:solidFill>
                  <a:schemeClr val="bg1"/>
                </a:solidFill>
              </a:rPr>
              <a:t>Iacono who teaches on Mondays, Tuesdays, </a:t>
            </a:r>
          </a:p>
          <a:p>
            <a:pPr algn="l"/>
            <a:r>
              <a:rPr lang="en-GB" sz="3000" dirty="0" smtClean="0">
                <a:solidFill>
                  <a:schemeClr val="bg1"/>
                </a:solidFill>
              </a:rPr>
              <a:t>Wednesdays and Fridays</a:t>
            </a:r>
            <a:r>
              <a:rPr lang="en-GB" sz="3000" dirty="0">
                <a:solidFill>
                  <a:schemeClr val="bg1"/>
                </a:solidFill>
              </a:rPr>
              <a:t> </a:t>
            </a:r>
            <a:r>
              <a:rPr lang="en-GB" sz="3000" dirty="0" smtClean="0">
                <a:solidFill>
                  <a:schemeClr val="bg1"/>
                </a:solidFill>
              </a:rPr>
              <a:t>and Mrs Katie</a:t>
            </a:r>
          </a:p>
          <a:p>
            <a:pPr algn="l"/>
            <a:r>
              <a:rPr lang="en-GB" sz="3000" dirty="0" smtClean="0">
                <a:solidFill>
                  <a:schemeClr val="bg1"/>
                </a:solidFill>
              </a:rPr>
              <a:t>Ashton who teaches on a Thursday.</a:t>
            </a:r>
          </a:p>
          <a:p>
            <a:pPr algn="l"/>
            <a:endParaRPr lang="en-GB" sz="3000" dirty="0">
              <a:solidFill>
                <a:schemeClr val="bg1"/>
              </a:solidFill>
            </a:endParaRPr>
          </a:p>
          <a:p>
            <a:pPr algn="l"/>
            <a:r>
              <a:rPr lang="en-GB" sz="3000" dirty="0" smtClean="0">
                <a:solidFill>
                  <a:schemeClr val="bg1"/>
                </a:solidFill>
              </a:rPr>
              <a:t>The teaching assistant is Barbara </a:t>
            </a:r>
            <a:r>
              <a:rPr lang="en-GB" sz="3000" dirty="0" err="1" smtClean="0">
                <a:solidFill>
                  <a:schemeClr val="bg1"/>
                </a:solidFill>
              </a:rPr>
              <a:t>Baleani</a:t>
            </a:r>
            <a:r>
              <a:rPr lang="en-GB" sz="3000" dirty="0" smtClean="0">
                <a:solidFill>
                  <a:schemeClr val="bg1"/>
                </a:solidFill>
              </a:rPr>
              <a:t>.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852" y="2836995"/>
            <a:ext cx="4802590" cy="3583470"/>
          </a:xfrm>
          <a:prstGeom prst="rect">
            <a:avLst/>
          </a:prstGeom>
        </p:spPr>
      </p:pic>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lstStyle/>
          <a:p>
            <a:r>
              <a:rPr lang="en-GB" dirty="0" smtClean="0">
                <a:solidFill>
                  <a:schemeClr val="bg1"/>
                </a:solidFill>
              </a:rPr>
              <a:t>Clothing and water bottles</a:t>
            </a:r>
            <a:endParaRPr lang="en-GB" dirty="0">
              <a:solidFill>
                <a:schemeClr val="bg1"/>
              </a:solidFill>
            </a:endParaRPr>
          </a:p>
        </p:txBody>
      </p:sp>
      <p:sp>
        <p:nvSpPr>
          <p:cNvPr id="3" name="Subtitle 2"/>
          <p:cNvSpPr>
            <a:spLocks noGrp="1"/>
          </p:cNvSpPr>
          <p:nvPr>
            <p:ph type="subTitle" idx="1"/>
          </p:nvPr>
        </p:nvSpPr>
        <p:spPr>
          <a:xfrm>
            <a:off x="196948" y="1237958"/>
            <a:ext cx="11830929" cy="5275384"/>
          </a:xfrm>
        </p:spPr>
        <p:txBody>
          <a:bodyPr>
            <a:normAutofit fontScale="92500" lnSpcReduction="10000"/>
          </a:bodyPr>
          <a:lstStyle/>
          <a:p>
            <a:pPr algn="l"/>
            <a:endParaRPr lang="en-GB" sz="3000" dirty="0" smtClean="0">
              <a:solidFill>
                <a:schemeClr val="bg1"/>
              </a:solidFill>
            </a:endParaRPr>
          </a:p>
          <a:p>
            <a:pPr algn="l"/>
            <a:r>
              <a:rPr lang="en-GB" sz="3600" dirty="0" smtClean="0">
                <a:solidFill>
                  <a:schemeClr val="bg1"/>
                </a:solidFill>
              </a:rPr>
              <a:t>Please can all clothing and belongings </a:t>
            </a:r>
            <a:r>
              <a:rPr lang="en-GB" sz="3600" dirty="0">
                <a:solidFill>
                  <a:schemeClr val="bg1"/>
                </a:solidFill>
              </a:rPr>
              <a:t>b</a:t>
            </a:r>
            <a:r>
              <a:rPr lang="en-GB" sz="3600" dirty="0" smtClean="0">
                <a:solidFill>
                  <a:schemeClr val="bg1"/>
                </a:solidFill>
              </a:rPr>
              <a:t>e clearly labelled with your child’s name so we can reunite any strayed items with their owner as quickly as possible.</a:t>
            </a:r>
          </a:p>
          <a:p>
            <a:pPr algn="l"/>
            <a:r>
              <a:rPr lang="en-GB" sz="3600" dirty="0" smtClean="0">
                <a:solidFill>
                  <a:schemeClr val="bg1"/>
                </a:solidFill>
              </a:rPr>
              <a:t>Please can your child bring a water bottle to school every day.</a:t>
            </a:r>
          </a:p>
          <a:p>
            <a:pPr algn="l"/>
            <a:r>
              <a:rPr lang="en-GB" sz="3600" dirty="0" smtClean="0">
                <a:solidFill>
                  <a:schemeClr val="bg1"/>
                </a:solidFill>
              </a:rPr>
              <a:t>Please can all children also make sure they have a coat in school as the weather can change very quickly.</a:t>
            </a:r>
          </a:p>
          <a:p>
            <a:pPr algn="l"/>
            <a:r>
              <a:rPr lang="en-GB" sz="3600" dirty="0" smtClean="0">
                <a:solidFill>
                  <a:schemeClr val="bg1"/>
                </a:solidFill>
              </a:rPr>
              <a:t>We do not have a lot of cloakroom space so it would be appreciated if back packs could be on the smaller side! It is also useful if the children have some sort of book back to take reading/spelling/homework books </a:t>
            </a:r>
            <a:r>
              <a:rPr lang="en-GB" sz="3600" dirty="0" err="1" smtClean="0">
                <a:solidFill>
                  <a:schemeClr val="bg1"/>
                </a:solidFill>
              </a:rPr>
              <a:t>etc</a:t>
            </a:r>
            <a:r>
              <a:rPr lang="en-GB" sz="3600" dirty="0" smtClean="0">
                <a:solidFill>
                  <a:schemeClr val="bg1"/>
                </a:solidFill>
              </a:rPr>
              <a:t> up to the classroom. </a:t>
            </a:r>
          </a:p>
          <a:p>
            <a:pPr algn="l"/>
            <a:endParaRPr lang="en-GB" sz="3600" dirty="0" smtClean="0">
              <a:solidFill>
                <a:schemeClr val="bg1"/>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1037492"/>
            <a:ext cx="11830929" cy="1069145"/>
          </a:xfrm>
        </p:spPr>
        <p:txBody>
          <a:bodyPr>
            <a:normAutofit/>
          </a:bodyPr>
          <a:lstStyle/>
          <a:p>
            <a:r>
              <a:rPr lang="en-GB" dirty="0" smtClean="0">
                <a:solidFill>
                  <a:schemeClr val="bg1"/>
                </a:solidFill>
              </a:rPr>
              <a:t>Mixed age classes and the curriculu</a:t>
            </a:r>
            <a:r>
              <a:rPr lang="en-GB" dirty="0">
                <a:solidFill>
                  <a:schemeClr val="bg1"/>
                </a:solidFill>
              </a:rPr>
              <a:t>m</a:t>
            </a:r>
          </a:p>
        </p:txBody>
      </p:sp>
      <p:sp>
        <p:nvSpPr>
          <p:cNvPr id="3" name="Subtitle 2"/>
          <p:cNvSpPr>
            <a:spLocks noGrp="1"/>
          </p:cNvSpPr>
          <p:nvPr>
            <p:ph type="subTitle" idx="1"/>
          </p:nvPr>
        </p:nvSpPr>
        <p:spPr>
          <a:xfrm>
            <a:off x="239151" y="2137117"/>
            <a:ext cx="11830929" cy="5275384"/>
          </a:xfrm>
        </p:spPr>
        <p:txBody>
          <a:bodyPr>
            <a:normAutofit/>
          </a:bodyPr>
          <a:lstStyle/>
          <a:p>
            <a:pPr algn="l"/>
            <a:r>
              <a:rPr lang="en-GB" sz="3000" dirty="0" smtClean="0">
                <a:solidFill>
                  <a:schemeClr val="bg1"/>
                </a:solidFill>
              </a:rPr>
              <a:t>The children in Willow Class are made up of the oldest year 2 children and the youngest year 3 children.  </a:t>
            </a:r>
            <a:endParaRPr lang="en-GB" sz="3000" dirty="0">
              <a:solidFill>
                <a:schemeClr val="bg1"/>
              </a:solidFill>
            </a:endParaRPr>
          </a:p>
          <a:p>
            <a:pPr algn="l"/>
            <a:r>
              <a:rPr lang="en-GB" sz="3000" dirty="0" smtClean="0">
                <a:solidFill>
                  <a:schemeClr val="bg1"/>
                </a:solidFill>
              </a:rPr>
              <a:t>They receive a broad and balanced curriculum based upon year group objectives from the National Curriculum.  </a:t>
            </a:r>
          </a:p>
          <a:p>
            <a:pPr algn="l"/>
            <a:r>
              <a:rPr lang="en-GB" sz="3000" dirty="0" smtClean="0">
                <a:solidFill>
                  <a:schemeClr val="bg1"/>
                </a:solidFill>
              </a:rPr>
              <a:t>We have a rolling curriculum programme which means that no topic is repeated in any two year cycle.  Some key skills may be repeated to ensure that children are secure on the basics.</a:t>
            </a:r>
          </a:p>
          <a:p>
            <a:pPr algn="l"/>
            <a:r>
              <a:rPr lang="en-GB" sz="3000" dirty="0" smtClean="0">
                <a:solidFill>
                  <a:schemeClr val="bg1"/>
                </a:solidFill>
              </a:rPr>
              <a:t>The children who were in Willow Class last academic year as year </a:t>
            </a:r>
            <a:r>
              <a:rPr lang="en-GB" sz="3000" dirty="0">
                <a:solidFill>
                  <a:schemeClr val="bg1"/>
                </a:solidFill>
              </a:rPr>
              <a:t>2</a:t>
            </a:r>
            <a:r>
              <a:rPr lang="en-GB" sz="3000" dirty="0" smtClean="0">
                <a:solidFill>
                  <a:schemeClr val="bg1"/>
                </a:solidFill>
              </a:rPr>
              <a:t>s are now a year 3 in Willow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717" y="-239151"/>
            <a:ext cx="11830929" cy="1069145"/>
          </a:xfrm>
        </p:spPr>
        <p:txBody>
          <a:bodyPr>
            <a:normAutofit/>
          </a:bodyPr>
          <a:lstStyle/>
          <a:p>
            <a:r>
              <a:rPr lang="en-GB" sz="4000" dirty="0" smtClean="0">
                <a:solidFill>
                  <a:schemeClr val="bg1"/>
                </a:solidFill>
              </a:rPr>
              <a:t>This term’s topic and key outcomes</a:t>
            </a:r>
            <a:endParaRPr lang="en-GB" sz="4000" dirty="0">
              <a:solidFill>
                <a:schemeClr val="bg1"/>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4"/>
          <p:cNvPicPr>
            <a:picLocks noChangeAspect="1"/>
          </p:cNvPicPr>
          <p:nvPr/>
        </p:nvPicPr>
        <p:blipFill>
          <a:blip r:embed="rId2"/>
          <a:stretch>
            <a:fillRect/>
          </a:stretch>
        </p:blipFill>
        <p:spPr>
          <a:xfrm>
            <a:off x="1033516" y="747251"/>
            <a:ext cx="10371903" cy="5963649"/>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9151" y="514908"/>
            <a:ext cx="11830929" cy="1069145"/>
          </a:xfrm>
        </p:spPr>
        <p:txBody>
          <a:bodyPr>
            <a:normAutofit/>
          </a:bodyPr>
          <a:lstStyle/>
          <a:p>
            <a:r>
              <a:rPr lang="en-GB" dirty="0" smtClean="0">
                <a:solidFill>
                  <a:schemeClr val="bg1"/>
                </a:solidFill>
              </a:rPr>
              <a:t>Timetables</a:t>
            </a:r>
            <a:endParaRPr lang="en-GB" dirty="0">
              <a:solidFill>
                <a:schemeClr val="bg1"/>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r>
              <a:rPr lang="en-GB" sz="2800" dirty="0" smtClean="0">
                <a:solidFill>
                  <a:schemeClr val="bg1"/>
                </a:solidFill>
                <a:latin typeface="Calibri" panose="020F0502020204030204" pitchFamily="34" charset="0"/>
                <a:cs typeface="Calibri" panose="020F0502020204030204" pitchFamily="34" charset="0"/>
              </a:rPr>
              <a:t>P.E. is on a Monday and a Friday.  Please can your child bring in PE kit for the relevant days. PE kit consists of a white t-shirt, blue shorts and either trainers or daps. For the colder months a hoody and leggings/tracksuit bottoms are recommended.</a:t>
            </a:r>
          </a:p>
          <a:p>
            <a:pPr algn="l"/>
            <a:r>
              <a:rPr lang="en-GB" sz="2800" dirty="0" smtClean="0">
                <a:solidFill>
                  <a:schemeClr val="bg1"/>
                </a:solidFill>
                <a:latin typeface="Calibri" panose="020F0502020204030204" pitchFamily="34" charset="0"/>
                <a:cs typeface="Calibri" panose="020F0502020204030204" pitchFamily="34" charset="0"/>
              </a:rPr>
              <a:t>New spellings will be given out on a Friday each week and the spelling test will be on the following Friday.</a:t>
            </a:r>
          </a:p>
          <a:p>
            <a:pPr algn="l"/>
            <a:r>
              <a:rPr lang="en-GB" sz="2800" dirty="0" smtClean="0">
                <a:solidFill>
                  <a:schemeClr val="bg1"/>
                </a:solidFill>
                <a:latin typeface="Calibri" panose="020F0502020204030204" pitchFamily="34" charset="0"/>
                <a:cs typeface="Calibri" panose="020F0502020204030204" pitchFamily="34" charset="0"/>
              </a:rPr>
              <a:t>Home learning will usually be set on a Friday to be handed in by the following Thursday.</a:t>
            </a:r>
          </a:p>
          <a:p>
            <a:pPr algn="l"/>
            <a:r>
              <a:rPr lang="en-GB" sz="2800" dirty="0" smtClean="0">
                <a:solidFill>
                  <a:schemeClr val="bg1"/>
                </a:solidFill>
                <a:latin typeface="Calibri" panose="020F0502020204030204" pitchFamily="34" charset="0"/>
                <a:cs typeface="Calibri" panose="020F0502020204030204" pitchFamily="34" charset="0"/>
              </a:rPr>
              <a:t>Reading records need to be completed every time your child reads at home. Year 3 pupils with a reading diary need to try and complete an entry once per week using the questions stuck at the front of the diary as a guide. Do please let me know if you feel this is becoming a barrier to reading for pleasure.</a:t>
            </a:r>
            <a:endParaRPr lang="en-GB" sz="2800" dirty="0">
              <a:solidFill>
                <a:schemeClr val="bg1"/>
              </a:solidFill>
              <a:latin typeface="Calibri" panose="020F0502020204030204" pitchFamily="34" charset="0"/>
              <a:cs typeface="Calibri" panose="020F0502020204030204" pitchFamily="34" charset="0"/>
            </a:endParaRPr>
          </a:p>
          <a:p>
            <a:pPr algn="l"/>
            <a:endParaRPr lang="en-GB" sz="3000" dirty="0">
              <a:solidFill>
                <a:schemeClr val="bg1">
                  <a:lumMod val="50000"/>
                  <a:lumOff val="50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  </a:t>
            </a:r>
            <a:r>
              <a:rPr lang="en-US" dirty="0" smtClean="0">
                <a:solidFill>
                  <a:schemeClr val="bg1"/>
                </a:solidFill>
                <a:latin typeface="Comic Sans MS" panose="030F0702030302020204" pitchFamily="66" charset="0"/>
              </a:rPr>
              <a:t>School Rules            Willow Class Rules       </a:t>
            </a:r>
            <a:endParaRPr lang="en-GB" dirty="0">
              <a:solidFill>
                <a:schemeClr val="bg1"/>
              </a:solidFill>
              <a:latin typeface="Comic Sans MS" panose="030F0702030302020204" pitchFamily="66" charset="0"/>
            </a:endParaRPr>
          </a:p>
        </p:txBody>
      </p:sp>
      <p:sp>
        <p:nvSpPr>
          <p:cNvPr id="3" name="Content Placeholder 2"/>
          <p:cNvSpPr>
            <a:spLocks noGrp="1"/>
          </p:cNvSpPr>
          <p:nvPr>
            <p:ph idx="1"/>
          </p:nvPr>
        </p:nvSpPr>
        <p:spPr>
          <a:xfrm>
            <a:off x="838200" y="1238870"/>
            <a:ext cx="10515600" cy="5417569"/>
          </a:xfrm>
        </p:spPr>
        <p:txBody>
          <a:bodyPr>
            <a:normAutofit/>
          </a:bodyPr>
          <a:lstStyle/>
          <a:p>
            <a:endParaRPr lang="en-US" dirty="0" smtClean="0"/>
          </a:p>
          <a:p>
            <a:endParaRPr lang="en-US" dirty="0"/>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Follow </a:t>
            </a:r>
            <a:r>
              <a:rPr lang="en-GB" dirty="0" smtClean="0">
                <a:solidFill>
                  <a:schemeClr val="bg1"/>
                </a:solidFill>
                <a:latin typeface="Comic Sans MS" panose="030F0702030302020204" pitchFamily="66" charset="0"/>
                <a:ea typeface="Times New Roman" panose="02020603050405020304" pitchFamily="18" charset="0"/>
              </a:rPr>
              <a:t>instructions                              </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Look after each other</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Look after our environment</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Share</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Be polite</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Walk around the school</a:t>
            </a:r>
            <a:endParaRPr lang="en-GB" sz="3600" b="1" dirty="0">
              <a:solidFill>
                <a:schemeClr val="bg1"/>
              </a:solidFill>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pPr>
            <a:r>
              <a:rPr lang="en-GB" dirty="0">
                <a:solidFill>
                  <a:schemeClr val="bg1"/>
                </a:solidFill>
                <a:latin typeface="Comic Sans MS" panose="030F0702030302020204" pitchFamily="66" charset="0"/>
                <a:ea typeface="Times New Roman" panose="02020603050405020304" pitchFamily="18" charset="0"/>
              </a:rPr>
              <a:t>Have fun</a:t>
            </a:r>
            <a:endParaRPr lang="en-GB" sz="3600" b="1" dirty="0">
              <a:solidFill>
                <a:schemeClr val="bg1"/>
              </a:solidFill>
              <a:latin typeface="Times New Roman" panose="02020603050405020304" pitchFamily="18" charset="0"/>
              <a:ea typeface="Times New Roman" panose="02020603050405020304" pitchFamily="18" charset="0"/>
            </a:endParaRPr>
          </a:p>
          <a:p>
            <a:endParaRPr lang="en-US" dirty="0" smtClean="0"/>
          </a:p>
          <a:p>
            <a:endParaRPr lang="en-US" dirty="0"/>
          </a:p>
          <a:p>
            <a:endParaRPr lang="en-US" dirty="0" smtClean="0"/>
          </a:p>
          <a:p>
            <a:endParaRPr lang="en-US" dirty="0"/>
          </a:p>
          <a:p>
            <a:pPr marL="0" indent="0">
              <a:buNone/>
            </a:pPr>
            <a:endParaRPr lang="en-US" dirty="0">
              <a:solidFill>
                <a:schemeClr val="bg1"/>
              </a:solidFill>
            </a:endParaRPr>
          </a:p>
          <a:p>
            <a:pPr marL="0" indent="0">
              <a:buNone/>
            </a:pPr>
            <a:endParaRPr lang="en-GB" sz="3200" dirty="0">
              <a:solidFill>
                <a:schemeClr val="bg1"/>
              </a:solidFill>
            </a:endParaRPr>
          </a:p>
        </p:txBody>
      </p:sp>
      <p:pic>
        <p:nvPicPr>
          <p:cNvPr id="5" name="Content Placeholder 3"/>
          <p:cNvPicPr>
            <a:picLocks noChangeAspect="1"/>
          </p:cNvPicPr>
          <p:nvPr/>
        </p:nvPicPr>
        <p:blipFill>
          <a:blip r:embed="rId2"/>
          <a:stretch>
            <a:fillRect/>
          </a:stretch>
        </p:blipFill>
        <p:spPr>
          <a:xfrm>
            <a:off x="6432255" y="1335620"/>
            <a:ext cx="4921545" cy="5390686"/>
          </a:xfrm>
          <a:prstGeom prst="rect">
            <a:avLst/>
          </a:prstGeom>
        </p:spPr>
      </p:pic>
    </p:spTree>
    <p:extLst>
      <p:ext uri="{BB962C8B-B14F-4D97-AF65-F5344CB8AC3E}">
        <p14:creationId xmlns:p14="http://schemas.microsoft.com/office/powerpoint/2010/main" val="966864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Reading</a:t>
            </a:r>
            <a:endParaRPr lang="en-GB" dirty="0">
              <a:solidFill>
                <a:schemeClr val="bg1"/>
              </a:solidFill>
            </a:endParaRPr>
          </a:p>
        </p:txBody>
      </p:sp>
      <p:sp>
        <p:nvSpPr>
          <p:cNvPr id="3" name="Subtitle 2"/>
          <p:cNvSpPr>
            <a:spLocks noGrp="1"/>
          </p:cNvSpPr>
          <p:nvPr>
            <p:ph type="subTitle" idx="1"/>
          </p:nvPr>
        </p:nvSpPr>
        <p:spPr>
          <a:xfrm>
            <a:off x="253439" y="1254306"/>
            <a:ext cx="11830929" cy="5275384"/>
          </a:xfrm>
        </p:spPr>
        <p:txBody>
          <a:bodyPr>
            <a:normAutofit fontScale="92500"/>
          </a:bodyPr>
          <a:lstStyle/>
          <a:p>
            <a:pPr algn="l"/>
            <a:r>
              <a:rPr lang="en-GB" sz="3000" dirty="0" smtClean="0">
                <a:solidFill>
                  <a:schemeClr val="bg1"/>
                </a:solidFill>
              </a:rPr>
              <a:t>Please can your child have their book bag with them every day. Children need to put their current book and reading record/diary in the box in the classroom each morning so that we can quickly see when it needs to be changed</a:t>
            </a:r>
            <a:r>
              <a:rPr lang="en-GB" sz="3000" dirty="0" smtClean="0">
                <a:solidFill>
                  <a:schemeClr val="bg1"/>
                </a:solidFill>
              </a:rPr>
              <a:t>.</a:t>
            </a:r>
          </a:p>
          <a:p>
            <a:pPr algn="l"/>
            <a:r>
              <a:rPr lang="en-US" sz="3000" dirty="0" smtClean="0">
                <a:solidFill>
                  <a:schemeClr val="bg1"/>
                </a:solidFill>
              </a:rPr>
              <a:t>In class, children are reading all day, every day not just from their reading book. Every day we have 10 minutes individual reading time when all children are reading from their own phonics level matched book. Children also do whole class and group reading sessions. </a:t>
            </a:r>
            <a:endParaRPr lang="en-GB" sz="3000" dirty="0" smtClean="0">
              <a:solidFill>
                <a:schemeClr val="bg1"/>
              </a:solidFill>
            </a:endParaRPr>
          </a:p>
          <a:p>
            <a:pPr algn="l"/>
            <a:r>
              <a:rPr lang="en-GB" sz="3000" dirty="0" smtClean="0">
                <a:solidFill>
                  <a:schemeClr val="bg1"/>
                </a:solidFill>
              </a:rPr>
              <a:t>A really important way in which you can help is to listen to your child read aloud regularly.  Discussing the book, using the guidance in the front/back pages of the phonics book, or using the questions in the reading diary (for those years 3s who have one), really helps develop comprehension skills. The most important thing is that the children’s love of reading is developed.</a:t>
            </a:r>
          </a:p>
          <a:p>
            <a:pPr algn="l"/>
            <a:endParaRPr lang="en-GB" sz="3000" dirty="0">
              <a:solidFill>
                <a:schemeClr val="bg1"/>
              </a:solidFill>
            </a:endParaRPr>
          </a:p>
          <a:p>
            <a:pPr algn="l"/>
            <a:endParaRPr lang="en-GB" sz="3000" dirty="0" smtClean="0">
              <a:solidFill>
                <a:schemeClr val="bg1"/>
              </a:solidFill>
            </a:endParaRPr>
          </a:p>
          <a:p>
            <a:pPr algn="l"/>
            <a:endParaRPr lang="en-GB" sz="3000" dirty="0">
              <a:solidFill>
                <a:schemeClr val="bg1">
                  <a:lumMod val="50000"/>
                  <a:lumOff val="50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Home learning</a:t>
            </a:r>
            <a:endParaRPr lang="en-GB" dirty="0">
              <a:solidFill>
                <a:schemeClr val="bg1"/>
              </a:solidFill>
            </a:endParaRPr>
          </a:p>
        </p:txBody>
      </p:sp>
      <p:sp>
        <p:nvSpPr>
          <p:cNvPr id="3" name="Subtitle 2"/>
          <p:cNvSpPr>
            <a:spLocks noGrp="1"/>
          </p:cNvSpPr>
          <p:nvPr>
            <p:ph type="subTitle" idx="1"/>
          </p:nvPr>
        </p:nvSpPr>
        <p:spPr>
          <a:xfrm>
            <a:off x="253439" y="1254306"/>
            <a:ext cx="11830929" cy="5275384"/>
          </a:xfrm>
        </p:spPr>
        <p:txBody>
          <a:bodyPr>
            <a:normAutofit/>
          </a:bodyPr>
          <a:lstStyle/>
          <a:p>
            <a:pPr algn="l"/>
            <a:r>
              <a:rPr lang="en-GB" sz="3000" dirty="0" smtClean="0">
                <a:solidFill>
                  <a:schemeClr val="bg1"/>
                </a:solidFill>
              </a:rPr>
              <a:t>Home learning will be set weekly and will mostly consist of either maths or </a:t>
            </a:r>
          </a:p>
          <a:p>
            <a:pPr algn="l"/>
            <a:r>
              <a:rPr lang="en-GB" sz="3000" dirty="0" smtClean="0">
                <a:solidFill>
                  <a:schemeClr val="bg1"/>
                </a:solidFill>
              </a:rPr>
              <a:t>English. This will come home in the children’s homework book and can also be found on the class page of the website. </a:t>
            </a:r>
          </a:p>
          <a:p>
            <a:pPr algn="l"/>
            <a:r>
              <a:rPr lang="en-GB" sz="3000" dirty="0" smtClean="0">
                <a:solidFill>
                  <a:schemeClr val="bg1"/>
                </a:solidFill>
              </a:rPr>
              <a:t>You will find a copy of the home work policy on the school website.</a:t>
            </a:r>
          </a:p>
          <a:p>
            <a:pPr algn="l"/>
            <a:endParaRPr lang="en-GB" sz="3000" dirty="0">
              <a:solidFill>
                <a:schemeClr val="bg1"/>
              </a:solidFill>
            </a:endParaRPr>
          </a:p>
          <a:p>
            <a:pPr algn="l"/>
            <a:r>
              <a:rPr lang="en-GB" sz="3000" dirty="0" smtClean="0">
                <a:solidFill>
                  <a:schemeClr val="bg1"/>
                </a:solidFill>
              </a:rPr>
              <a:t>In addition to this, children need to read regularly at home, practise their spellings and practise their recall of times tables and basic number facts – doubling/halving etc.</a:t>
            </a:r>
            <a:endParaRPr lang="en-GB" sz="3000" dirty="0">
              <a:solidFill>
                <a:schemeClr val="bg1"/>
              </a:solidFill>
            </a:endParaRPr>
          </a:p>
          <a:p>
            <a:pPr algn="l"/>
            <a:endParaRPr lang="en-GB" sz="3000" dirty="0">
              <a:solidFill>
                <a:schemeClr val="bg1">
                  <a:lumMod val="50000"/>
                  <a:lumOff val="50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034" y="-618318"/>
            <a:ext cx="11830929" cy="1575582"/>
          </a:xfrm>
        </p:spPr>
        <p:txBody>
          <a:bodyPr>
            <a:normAutofit/>
          </a:bodyPr>
          <a:lstStyle/>
          <a:p>
            <a:r>
              <a:rPr lang="en-GB" dirty="0" smtClean="0">
                <a:solidFill>
                  <a:schemeClr val="bg1"/>
                </a:solidFill>
              </a:rPr>
              <a:t>Getting in touch</a:t>
            </a:r>
            <a:endParaRPr lang="en-GB" dirty="0">
              <a:solidFill>
                <a:schemeClr val="bg1"/>
              </a:solidFill>
            </a:endParaRPr>
          </a:p>
        </p:txBody>
      </p:sp>
      <p:sp>
        <p:nvSpPr>
          <p:cNvPr id="3" name="Subtitle 2"/>
          <p:cNvSpPr>
            <a:spLocks noGrp="1"/>
          </p:cNvSpPr>
          <p:nvPr>
            <p:ph type="subTitle" idx="1"/>
          </p:nvPr>
        </p:nvSpPr>
        <p:spPr>
          <a:xfrm>
            <a:off x="253439" y="1232096"/>
            <a:ext cx="11830929" cy="5275384"/>
          </a:xfrm>
        </p:spPr>
        <p:txBody>
          <a:bodyPr>
            <a:normAutofit lnSpcReduction="10000"/>
          </a:bodyPr>
          <a:lstStyle/>
          <a:p>
            <a:pPr algn="l"/>
            <a:r>
              <a:rPr lang="en-GB" sz="3000" dirty="0" smtClean="0">
                <a:solidFill>
                  <a:schemeClr val="bg1"/>
                </a:solidFill>
              </a:rPr>
              <a:t>Please do get in touch with me if there is anything that you are unsure about or if there is anything you or your child are worried about. </a:t>
            </a:r>
            <a:r>
              <a:rPr lang="en-GB" sz="3000" b="1" dirty="0" smtClean="0">
                <a:solidFill>
                  <a:schemeClr val="bg1"/>
                </a:solidFill>
              </a:rPr>
              <a:t>Please do not let a worry turn into a problem.  </a:t>
            </a:r>
            <a:r>
              <a:rPr lang="en-GB" sz="3000" dirty="0">
                <a:solidFill>
                  <a:schemeClr val="bg1"/>
                </a:solidFill>
              </a:rPr>
              <a:t>I</a:t>
            </a:r>
            <a:r>
              <a:rPr lang="en-GB" sz="3000" dirty="0" smtClean="0">
                <a:solidFill>
                  <a:schemeClr val="bg1"/>
                </a:solidFill>
              </a:rPr>
              <a:t> am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bg1"/>
                </a:solidFill>
              </a:rPr>
              <a:t>Thank you for your support.</a:t>
            </a:r>
          </a:p>
          <a:p>
            <a:pPr algn="l"/>
            <a:endParaRPr lang="en-GB" sz="3000" dirty="0">
              <a:solidFill>
                <a:schemeClr val="bg1"/>
              </a:solidFill>
            </a:endParaRPr>
          </a:p>
          <a:p>
            <a:pPr algn="l"/>
            <a:r>
              <a:rPr lang="en-GB" sz="3000" dirty="0" smtClean="0">
                <a:solidFill>
                  <a:schemeClr val="bg1"/>
                </a:solidFill>
              </a:rPr>
              <a:t>Mrs Tamsin Iacono and Mrs Katie Ashton</a:t>
            </a:r>
          </a:p>
          <a:p>
            <a:pPr algn="l"/>
            <a:r>
              <a:rPr lang="en-GB" sz="3000" dirty="0" smtClean="0">
                <a:solidFill>
                  <a:schemeClr val="bg1">
                    <a:lumMod val="50000"/>
                    <a:lumOff val="50000"/>
                  </a:schemeClr>
                </a:solidFill>
                <a:hlinkClick r:id="rId2"/>
              </a:rPr>
              <a:t>tamsin.iacono@box.wilts.sch.uk</a:t>
            </a:r>
            <a:endParaRPr lang="en-GB" sz="3000" dirty="0" smtClean="0">
              <a:solidFill>
                <a:schemeClr val="bg1">
                  <a:lumMod val="50000"/>
                  <a:lumOff val="50000"/>
                </a:schemeClr>
              </a:solidFill>
            </a:endParaRPr>
          </a:p>
          <a:p>
            <a:pPr algn="l"/>
            <a:r>
              <a:rPr lang="en-GB" sz="3000" dirty="0" smtClean="0">
                <a:solidFill>
                  <a:schemeClr val="bg1">
                    <a:lumMod val="50000"/>
                    <a:lumOff val="50000"/>
                  </a:schemeClr>
                </a:solidFill>
                <a:hlinkClick r:id="rId3"/>
              </a:rPr>
              <a:t>katie.ashton@box.wilts.sch.uk</a:t>
            </a:r>
            <a:r>
              <a:rPr lang="en-GB" sz="3000" dirty="0" smtClean="0">
                <a:solidFill>
                  <a:schemeClr val="bg1">
                    <a:lumMod val="50000"/>
                    <a:lumOff val="50000"/>
                  </a:schemeClr>
                </a:solidFill>
              </a:rPr>
              <a:t>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l="-883" t="-986" r="-883" b="-986"/>
          <a:stretch>
            <a:fillRect/>
          </a:stretch>
        </p:blipFill>
        <p:spPr bwMode="auto">
          <a:xfrm>
            <a:off x="10030691" y="166256"/>
            <a:ext cx="1931843" cy="10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3E3D2D"/>
      </a:dk2>
      <a:lt2>
        <a:srgbClr val="CAF278"/>
      </a:lt2>
      <a:accent1>
        <a:srgbClr val="94C600"/>
      </a:accent1>
      <a:accent2>
        <a:srgbClr val="71685A"/>
      </a:accent2>
      <a:accent3>
        <a:srgbClr val="94C600"/>
      </a:accent3>
      <a:accent4>
        <a:srgbClr val="909465"/>
      </a:accent4>
      <a:accent5>
        <a:srgbClr val="956B43"/>
      </a:accent5>
      <a:accent6>
        <a:srgbClr val="6F9400"/>
      </a:accent6>
      <a:hlink>
        <a:srgbClr val="0070C0"/>
      </a:hlink>
      <a:folHlink>
        <a:srgbClr val="FFA94A"/>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1162</TotalTime>
  <Words>807</Words>
  <Application>Microsoft Office PowerPoint</Application>
  <PresentationFormat>Widescreen</PresentationFormat>
  <Paragraphs>66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Symbol</vt:lpstr>
      <vt:lpstr>Times New Roman</vt:lpstr>
      <vt:lpstr>Office Theme</vt:lpstr>
      <vt:lpstr>Welcome to Willow Class</vt:lpstr>
      <vt:lpstr>Welcome to Willow Class</vt:lpstr>
      <vt:lpstr>Clothing and water bottles</vt:lpstr>
      <vt:lpstr>Mixed age classes and the curriculum</vt:lpstr>
      <vt:lpstr>This term’s topic and key outcomes</vt:lpstr>
      <vt:lpstr>Timetables</vt:lpstr>
      <vt:lpstr>  School Rules            Willow Class Rules       </vt:lpstr>
      <vt:lpstr>Reading</vt:lpstr>
      <vt:lpstr>Home learning</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Mrs Iacono</cp:lastModifiedBy>
  <cp:revision>59</cp:revision>
  <dcterms:created xsi:type="dcterms:W3CDTF">2020-09-04T12:36:57Z</dcterms:created>
  <dcterms:modified xsi:type="dcterms:W3CDTF">2022-09-15T13:06:12Z</dcterms:modified>
</cp:coreProperties>
</file>