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7" r:id="rId2"/>
    <p:sldId id="258" r:id="rId3"/>
    <p:sldId id="259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10E8A-9F2C-4A6E-8388-A617167602A6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B44EA1-DD2B-49F0-AB10-9F78BFED0C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463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44EA1-DD2B-49F0-AB10-9F78BFED0C0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216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58A8B6E-D2EB-4BE8-9EC8-028CE94EEF0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24F9B15-0138-48E0-964F-71FC7DE4318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collections/national-curriculum-assessments-practice-material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1844824"/>
            <a:ext cx="58326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solidFill>
                  <a:srgbClr val="002060"/>
                </a:solidFill>
                <a:latin typeface="Comic Sans MS" pitchFamily="66" charset="0"/>
              </a:rPr>
              <a:t>KS2 Test Meeting</a:t>
            </a:r>
            <a:endParaRPr lang="en-GB" sz="6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57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1556792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KS2 tests will be the week beginning </a:t>
            </a: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12</a:t>
            </a:r>
            <a:r>
              <a:rPr lang="en-GB" sz="3200" baseline="30000" dirty="0" smtClean="0">
                <a:solidFill>
                  <a:srgbClr val="0070C0"/>
                </a:solidFill>
                <a:latin typeface="Comic Sans MS" pitchFamily="66" charset="0"/>
              </a:rPr>
              <a:t>th</a:t>
            </a: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May.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The test will cover grammar, punctuation and spelling, reading and mathematics.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Writing is a teacher assessment judgement, using work completed across the year. </a:t>
            </a:r>
            <a:endParaRPr lang="en-GB" sz="32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97033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solidFill>
                  <a:srgbClr val="002060"/>
                </a:solidFill>
                <a:latin typeface="Comic Sans MS" pitchFamily="66" charset="0"/>
              </a:rPr>
              <a:t>Key Information</a:t>
            </a:r>
            <a:endParaRPr lang="en-GB" sz="4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09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solidFill>
                  <a:srgbClr val="002060"/>
                </a:solidFill>
                <a:latin typeface="Comic Sans MS" pitchFamily="66" charset="0"/>
              </a:rPr>
              <a:t>Timetable</a:t>
            </a:r>
            <a:endParaRPr lang="en-GB" sz="4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005460"/>
            <a:ext cx="87129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Monday </a:t>
            </a:r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12</a:t>
            </a:r>
            <a:r>
              <a:rPr lang="en-GB" sz="3200" baseline="30000" dirty="0" smtClean="0">
                <a:solidFill>
                  <a:srgbClr val="002060"/>
                </a:solidFill>
                <a:latin typeface="Comic Sans MS" pitchFamily="66" charset="0"/>
              </a:rPr>
              <a:t>th</a:t>
            </a:r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- Grammar, punctuation and spelling (SPAG)</a:t>
            </a:r>
          </a:p>
          <a:p>
            <a:pPr algn="ctr"/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Tuesday </a:t>
            </a:r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13</a:t>
            </a:r>
            <a:r>
              <a:rPr lang="en-GB" sz="3200" baseline="30000" dirty="0" smtClean="0">
                <a:solidFill>
                  <a:srgbClr val="002060"/>
                </a:solidFill>
                <a:latin typeface="Comic Sans MS" pitchFamily="66" charset="0"/>
              </a:rPr>
              <a:t>th</a:t>
            </a:r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- Reading </a:t>
            </a:r>
          </a:p>
          <a:p>
            <a:pPr algn="ctr"/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Wednesday </a:t>
            </a:r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14</a:t>
            </a:r>
            <a:r>
              <a:rPr lang="en-GB" sz="3200" baseline="30000" dirty="0" smtClean="0">
                <a:solidFill>
                  <a:srgbClr val="002060"/>
                </a:solidFill>
                <a:latin typeface="Comic Sans MS" pitchFamily="66" charset="0"/>
              </a:rPr>
              <a:t>th</a:t>
            </a:r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- Arithmetic and Mathematical reasoning 1</a:t>
            </a:r>
          </a:p>
          <a:p>
            <a:pPr algn="ctr"/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Thursday </a:t>
            </a:r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15</a:t>
            </a:r>
            <a:r>
              <a:rPr lang="en-GB" sz="3200" baseline="30000" dirty="0" smtClean="0">
                <a:solidFill>
                  <a:srgbClr val="002060"/>
                </a:solidFill>
                <a:latin typeface="Comic Sans MS" pitchFamily="66" charset="0"/>
              </a:rPr>
              <a:t>th</a:t>
            </a:r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- Mathematical reasoning 2</a:t>
            </a:r>
            <a:endParaRPr lang="en-GB" sz="32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4221088"/>
            <a:ext cx="871296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70C0"/>
                </a:solidFill>
                <a:latin typeface="Comic Sans MS" pitchFamily="66" charset="0"/>
              </a:rPr>
              <a:t>If your child is absent on any of these days, the test can be taken up to 5 days after.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70C0"/>
                </a:solidFill>
                <a:latin typeface="Comic Sans MS" pitchFamily="66" charset="0"/>
              </a:rPr>
              <a:t>At the end of the summer term you should receive test results for SPAG, reading and mathematics. </a:t>
            </a:r>
          </a:p>
          <a:p>
            <a:pPr algn="ctr"/>
            <a:endParaRPr lang="en-GB" sz="28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5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6672"/>
            <a:ext cx="8748464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solidFill>
                  <a:srgbClr val="002060"/>
                </a:solidFill>
                <a:latin typeface="Comic Sans MS" pitchFamily="66" charset="0"/>
              </a:rPr>
              <a:t>How are the tests graded?</a:t>
            </a:r>
            <a:r>
              <a:rPr lang="en-GB" sz="28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GB" sz="28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The marked tests will provide the following information:</a:t>
            </a:r>
            <a:br>
              <a:rPr lang="en-GB" sz="2000" dirty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- A raw score (i.e. number of marks)</a:t>
            </a:r>
            <a:br>
              <a:rPr lang="en-GB" sz="2000" dirty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- A scaled score (see below)</a:t>
            </a:r>
            <a:br>
              <a:rPr lang="en-GB" sz="2000" dirty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- An indication of whether the national standard has been met.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In scaled scores, a score of 100 represents the national standard. The lowest is 80 and the highest is 120.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After each test is marked, it will be converted into a scaled score and that will show whether a pupil is working at the national standard, or above or below it.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A pupil will need to achieve a scaled score of 100 to show that they have met the national standard on the test.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There are no longer separate tests for higher attaining pupils, but they might expect a scaled score of closer to 120 which would indicate the pupil is working above the expected standard.</a:t>
            </a:r>
          </a:p>
        </p:txBody>
      </p:sp>
    </p:spTree>
    <p:extLst>
      <p:ext uri="{BB962C8B-B14F-4D97-AF65-F5344CB8AC3E}">
        <p14:creationId xmlns:p14="http://schemas.microsoft.com/office/powerpoint/2010/main" val="240398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193" y="188640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solidFill>
                  <a:srgbClr val="002060"/>
                </a:solidFill>
                <a:latin typeface="Comic Sans MS" pitchFamily="66" charset="0"/>
              </a:rPr>
              <a:t>What can you do to help?</a:t>
            </a:r>
            <a:endParaRPr lang="en-GB" sz="4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2511" y="1484784"/>
            <a:ext cx="87129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Complete the revision work books in line with the homework timetable.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Make sure that you’re on time.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Healthy breakfast.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Try to ensure a good night’s sleep.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0070C0"/>
                </a:solidFill>
                <a:latin typeface="Comic Sans MS" pitchFamily="66" charset="0"/>
              </a:rPr>
              <a:t>Don’t worry. </a:t>
            </a:r>
            <a:endParaRPr lang="en-GB" sz="32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39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2420888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National curriculum assessments: practice materials - GOV.UK (www.gov.uk)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-36512" y="260648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solidFill>
                  <a:srgbClr val="002060"/>
                </a:solidFill>
                <a:latin typeface="Comic Sans MS" pitchFamily="66" charset="0"/>
              </a:rPr>
              <a:t>Example materials</a:t>
            </a:r>
            <a:endParaRPr lang="en-GB" sz="4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7647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186</TotalTime>
  <Words>174</Words>
  <Application>Microsoft Office PowerPoint</Application>
  <PresentationFormat>On-screen Show (4:3)</PresentationFormat>
  <Paragraphs>27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Comic Sans MS</vt:lpstr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Reed</dc:creator>
  <cp:lastModifiedBy>Lisa-Marie Reed [Box CE Primary School]</cp:lastModifiedBy>
  <cp:revision>9</cp:revision>
  <dcterms:created xsi:type="dcterms:W3CDTF">2019-03-09T13:45:09Z</dcterms:created>
  <dcterms:modified xsi:type="dcterms:W3CDTF">2025-02-06T13:10:37Z</dcterms:modified>
</cp:coreProperties>
</file>