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1"/>
  </p:sldMasterIdLst>
  <p:sldIdLst>
    <p:sldId id="256" r:id="rId2"/>
    <p:sldId id="257" r:id="rId3"/>
    <p:sldId id="258" r:id="rId4"/>
    <p:sldId id="264" r:id="rId5"/>
    <p:sldId id="259" r:id="rId6"/>
    <p:sldId id="260" r:id="rId7"/>
    <p:sldId id="261" r:id="rId8"/>
    <p:sldId id="271" r:id="rId9"/>
    <p:sldId id="269" r:id="rId10"/>
    <p:sldId id="270" r:id="rId11"/>
    <p:sldId id="262" r:id="rId12"/>
    <p:sldId id="263" r:id="rId13"/>
    <p:sldId id="268" r:id="rId14"/>
    <p:sldId id="265"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5" d="100"/>
          <a:sy n="65" d="100"/>
        </p:scale>
        <p:origin x="700"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833FCE8-EDFC-490A-9D78-4F5BBAF1375A}" type="datetimeFigureOut">
              <a:rPr lang="en-GB" smtClean="0"/>
              <a:t>14/09/2023</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35351987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833FCE8-EDFC-490A-9D78-4F5BBAF1375A}" type="datetimeFigureOut">
              <a:rPr lang="en-GB" smtClean="0"/>
              <a:t>14/09/2023</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21970845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833FCE8-EDFC-490A-9D78-4F5BBAF1375A}" type="datetimeFigureOut">
              <a:rPr lang="en-GB" smtClean="0"/>
              <a:t>14/09/2023</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26510377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833FCE8-EDFC-490A-9D78-4F5BBAF1375A}" type="datetimeFigureOut">
              <a:rPr lang="en-GB" smtClean="0"/>
              <a:t>14/09/2023</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9909077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833FCE8-EDFC-490A-9D78-4F5BBAF1375A}" type="datetimeFigureOut">
              <a:rPr lang="en-GB" smtClean="0"/>
              <a:t>14/09/2023</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25138360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833FCE8-EDFC-490A-9D78-4F5BBAF1375A}" type="datetimeFigureOut">
              <a:rPr lang="en-GB" smtClean="0"/>
              <a:t>14/09/2023</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11099757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833FCE8-EDFC-490A-9D78-4F5BBAF1375A}" type="datetimeFigureOut">
              <a:rPr lang="en-GB" smtClean="0"/>
              <a:t>14/09/2023</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1825991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7833FCE8-EDFC-490A-9D78-4F5BBAF1375A}" type="datetimeFigureOut">
              <a:rPr lang="en-GB" smtClean="0"/>
              <a:t>14/09/2023</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29082664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7833FCE8-EDFC-490A-9D78-4F5BBAF1375A}" type="datetimeFigureOut">
              <a:rPr lang="en-GB" smtClean="0"/>
              <a:t>14/09/2023</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16945822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833FCE8-EDFC-490A-9D78-4F5BBAF1375A}" type="datetimeFigureOut">
              <a:rPr lang="en-GB" smtClean="0"/>
              <a:t>14/09/2023</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31848347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833FCE8-EDFC-490A-9D78-4F5BBAF1375A}" type="datetimeFigureOut">
              <a:rPr lang="en-GB" smtClean="0"/>
              <a:t>14/09/2023</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1894B37-C33D-4E3B-8804-93AA72FB10B7}"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5266703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7833FCE8-EDFC-490A-9D78-4F5BBAF1375A}" type="datetimeFigureOut">
              <a:rPr lang="en-GB" smtClean="0"/>
              <a:t>14/09/2023</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7745327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7833FCE8-EDFC-490A-9D78-4F5BBAF1375A}" type="datetimeFigureOut">
              <a:rPr lang="en-GB" smtClean="0"/>
              <a:t>14/09/2023</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1894B37-C33D-4E3B-8804-93AA72FB10B7}"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2760667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7833FCE8-EDFC-490A-9D78-4F5BBAF1375A}" type="datetimeFigureOut">
              <a:rPr lang="en-GB" smtClean="0"/>
              <a:t>14/09/2023</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29211589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833FCE8-EDFC-490A-9D78-4F5BBAF1375A}" type="datetimeFigureOut">
              <a:rPr lang="en-GB" smtClean="0"/>
              <a:t>14/09/2023</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20815845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833FCE8-EDFC-490A-9D78-4F5BBAF1375A}" type="datetimeFigureOut">
              <a:rPr lang="en-GB" smtClean="0"/>
              <a:t>14/09/2023</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1894B37-C33D-4E3B-8804-93AA72FB10B7}" type="slidenum">
              <a:rPr lang="en-GB" smtClean="0"/>
              <a:t>‹#›</a:t>
            </a:fld>
            <a:endParaRPr lang="en-GB"/>
          </a:p>
        </p:txBody>
      </p:sp>
    </p:spTree>
    <p:extLst>
      <p:ext uri="{BB962C8B-B14F-4D97-AF65-F5344CB8AC3E}">
        <p14:creationId xmlns:p14="http://schemas.microsoft.com/office/powerpoint/2010/main" val="12978747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7833FCE8-EDFC-490A-9D78-4F5BBAF1375A}" type="datetimeFigureOut">
              <a:rPr lang="en-GB" smtClean="0"/>
              <a:t>14/09/2023</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61894B37-C33D-4E3B-8804-93AA72FB10B7}" type="slidenum">
              <a:rPr lang="en-GB" smtClean="0"/>
              <a:t>‹#›</a:t>
            </a:fld>
            <a:endParaRPr lang="en-GB"/>
          </a:p>
        </p:txBody>
      </p:sp>
    </p:spTree>
    <p:extLst>
      <p:ext uri="{BB962C8B-B14F-4D97-AF65-F5344CB8AC3E}">
        <p14:creationId xmlns:p14="http://schemas.microsoft.com/office/powerpoint/2010/main" val="954462253"/>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 id="2147483741" r:id="rId15"/>
    <p:sldLayoutId id="2147483742"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mailto:janine.stevenson@box.wilts.sch.uk" TargetMode="External"/><Relationship Id="rId2" Type="http://schemas.openxmlformats.org/officeDocument/2006/relationships/hyperlink" Target="mailto:nicola.phillips@box.wilts.sch.uk"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379827"/>
            <a:ext cx="9144000" cy="1582689"/>
          </a:xfrm>
        </p:spPr>
        <p:txBody>
          <a:bodyPr/>
          <a:lstStyle/>
          <a:p>
            <a:r>
              <a:rPr lang="en-GB" dirty="0" smtClean="0">
                <a:solidFill>
                  <a:schemeClr val="bg1">
                    <a:lumMod val="50000"/>
                    <a:lumOff val="50000"/>
                  </a:schemeClr>
                </a:solidFill>
              </a:rPr>
              <a:t>  Welcome to Beech Class</a:t>
            </a:r>
            <a:endParaRPr lang="en-GB" dirty="0">
              <a:solidFill>
                <a:schemeClr val="bg1">
                  <a:lumMod val="50000"/>
                  <a:lumOff val="50000"/>
                </a:schemeClr>
              </a:solidFill>
            </a:endParaRPr>
          </a:p>
        </p:txBody>
      </p:sp>
      <p:sp>
        <p:nvSpPr>
          <p:cNvPr id="3" name="Subtitle 2"/>
          <p:cNvSpPr>
            <a:spLocks noGrp="1"/>
          </p:cNvSpPr>
          <p:nvPr>
            <p:ph type="subTitle" idx="1"/>
          </p:nvPr>
        </p:nvSpPr>
        <p:spPr/>
        <p:txBody>
          <a:bodyPr>
            <a:normAutofit fontScale="62500" lnSpcReduction="20000"/>
          </a:bodyPr>
          <a:lstStyle/>
          <a:p>
            <a:r>
              <a:rPr lang="en-GB" sz="5400" dirty="0" smtClean="0">
                <a:solidFill>
                  <a:schemeClr val="bg1">
                    <a:lumMod val="50000"/>
                    <a:lumOff val="50000"/>
                  </a:schemeClr>
                </a:solidFill>
              </a:rPr>
              <a:t>     Information for parents</a:t>
            </a:r>
          </a:p>
          <a:p>
            <a:r>
              <a:rPr lang="en-GB" sz="5400" smtClean="0">
                <a:solidFill>
                  <a:schemeClr val="bg1">
                    <a:lumMod val="50000"/>
                    <a:lumOff val="50000"/>
                  </a:schemeClr>
                </a:solidFill>
              </a:rPr>
              <a:t>             September </a:t>
            </a:r>
            <a:r>
              <a:rPr lang="en-GB" sz="5400" dirty="0" smtClean="0">
                <a:solidFill>
                  <a:schemeClr val="bg1">
                    <a:lumMod val="50000"/>
                    <a:lumOff val="50000"/>
                  </a:schemeClr>
                </a:solidFill>
              </a:rPr>
              <a:t>2023</a:t>
            </a:r>
            <a:endParaRPr lang="en-GB" sz="5400" dirty="0">
              <a:solidFill>
                <a:schemeClr val="bg1">
                  <a:lumMod val="50000"/>
                  <a:lumOff val="50000"/>
                </a:schemeClr>
              </a:solidFill>
            </a:endParaRP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l="-883" t="-986" r="-883" b="-986"/>
          <a:stretch>
            <a:fillRect/>
          </a:stretch>
        </p:blipFill>
        <p:spPr bwMode="auto">
          <a:xfrm>
            <a:off x="4419600" y="2022764"/>
            <a:ext cx="3705703" cy="2087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477653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3999" y="265471"/>
            <a:ext cx="9476935" cy="1028451"/>
          </a:xfrm>
        </p:spPr>
        <p:txBody>
          <a:bodyPr/>
          <a:lstStyle/>
          <a:p>
            <a:r>
              <a:rPr lang="en-GB" dirty="0" smtClean="0">
                <a:solidFill>
                  <a:schemeClr val="bg1">
                    <a:lumMod val="50000"/>
                    <a:lumOff val="50000"/>
                  </a:schemeClr>
                </a:solidFill>
              </a:rPr>
              <a:t>Welcome to Beech Class</a:t>
            </a:r>
            <a:endParaRPr lang="en-GB" dirty="0">
              <a:solidFill>
                <a:schemeClr val="bg1">
                  <a:lumMod val="50000"/>
                  <a:lumOff val="50000"/>
                </a:schemeClr>
              </a:solidFill>
            </a:endParaRPr>
          </a:p>
        </p:txBody>
      </p:sp>
      <p:sp>
        <p:nvSpPr>
          <p:cNvPr id="3" name="Subtitle 2"/>
          <p:cNvSpPr>
            <a:spLocks noGrp="1"/>
          </p:cNvSpPr>
          <p:nvPr>
            <p:ph type="subTitle" idx="1"/>
          </p:nvPr>
        </p:nvSpPr>
        <p:spPr>
          <a:xfrm>
            <a:off x="1523999" y="1376516"/>
            <a:ext cx="10503878" cy="5277502"/>
          </a:xfrm>
        </p:spPr>
        <p:txBody>
          <a:bodyPr>
            <a:normAutofit fontScale="92500" lnSpcReduction="10000"/>
          </a:bodyPr>
          <a:lstStyle/>
          <a:p>
            <a:pPr algn="l"/>
            <a:r>
              <a:rPr lang="en-GB" sz="3200" dirty="0" smtClean="0">
                <a:solidFill>
                  <a:schemeClr val="tx1"/>
                </a:solidFill>
              </a:rPr>
              <a:t>It has been a pleasure to welcome your children back into school this September.  </a:t>
            </a:r>
          </a:p>
          <a:p>
            <a:pPr algn="l"/>
            <a:r>
              <a:rPr lang="en-GB" sz="3200" dirty="0" smtClean="0">
                <a:solidFill>
                  <a:schemeClr val="tx1"/>
                </a:solidFill>
              </a:rPr>
              <a:t>Beech class teachers are Mrs Phillips, who teaches on Mondays, Tuesdays and Mrs Stevenson, who teaches on  Wednesday, Thursdays and Fridays.</a:t>
            </a:r>
          </a:p>
          <a:p>
            <a:pPr algn="l"/>
            <a:r>
              <a:rPr lang="en-GB" sz="3200" dirty="0" smtClean="0">
                <a:solidFill>
                  <a:schemeClr val="tx1"/>
                </a:solidFill>
              </a:rPr>
              <a:t>Wednesday afternoons are alternated between Mrs Phillips and Mrs Stevenson.</a:t>
            </a:r>
          </a:p>
          <a:p>
            <a:pPr algn="l"/>
            <a:endParaRPr lang="en-GB" sz="3000" dirty="0">
              <a:solidFill>
                <a:schemeClr val="bg1">
                  <a:lumMod val="50000"/>
                  <a:lumOff val="50000"/>
                </a:schemeClr>
              </a:solidFill>
            </a:endParaRPr>
          </a:p>
          <a:p>
            <a:r>
              <a:rPr lang="en-GB" sz="3000" dirty="0" smtClean="0">
                <a:solidFill>
                  <a:schemeClr val="tx1"/>
                </a:solidFill>
              </a:rPr>
              <a:t>The teaching assistants are Mrs Cobb  - some mornings from 8:55 to break time and Mrs Roberts who helps with our maths lessons </a:t>
            </a: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p:txBody>
      </p:sp>
    </p:spTree>
    <p:extLst>
      <p:ext uri="{BB962C8B-B14F-4D97-AF65-F5344CB8AC3E}">
        <p14:creationId xmlns:p14="http://schemas.microsoft.com/office/powerpoint/2010/main" val="34871338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385003" y="541606"/>
            <a:ext cx="7063798" cy="1041010"/>
          </a:xfrm>
        </p:spPr>
        <p:txBody>
          <a:bodyPr/>
          <a:lstStyle/>
          <a:p>
            <a:r>
              <a:rPr lang="en-GB" dirty="0" smtClean="0">
                <a:solidFill>
                  <a:schemeClr val="bg1">
                    <a:lumMod val="50000"/>
                    <a:lumOff val="50000"/>
                  </a:schemeClr>
                </a:solidFill>
              </a:rPr>
              <a:t>General information</a:t>
            </a:r>
            <a:endParaRPr lang="en-GB" dirty="0">
              <a:solidFill>
                <a:schemeClr val="bg1">
                  <a:lumMod val="50000"/>
                  <a:lumOff val="50000"/>
                </a:schemeClr>
              </a:solidFill>
            </a:endParaRPr>
          </a:p>
        </p:txBody>
      </p:sp>
      <p:sp>
        <p:nvSpPr>
          <p:cNvPr id="3" name="Subtitle 2"/>
          <p:cNvSpPr>
            <a:spLocks noGrp="1"/>
          </p:cNvSpPr>
          <p:nvPr>
            <p:ph type="subTitle" idx="1"/>
          </p:nvPr>
        </p:nvSpPr>
        <p:spPr>
          <a:xfrm>
            <a:off x="3175819" y="1582616"/>
            <a:ext cx="5663381" cy="5275384"/>
          </a:xfrm>
        </p:spPr>
        <p:txBody>
          <a:bodyPr>
            <a:normAutofit/>
          </a:bodyPr>
          <a:lstStyle/>
          <a:p>
            <a:pPr algn="l"/>
            <a:endParaRPr lang="en-GB" sz="3000" dirty="0" smtClean="0">
              <a:solidFill>
                <a:schemeClr val="bg1">
                  <a:lumMod val="50000"/>
                  <a:lumOff val="50000"/>
                </a:schemeClr>
              </a:solidFill>
            </a:endParaRPr>
          </a:p>
          <a:p>
            <a:pPr algn="l"/>
            <a:r>
              <a:rPr lang="en-GB" sz="3000" dirty="0" smtClean="0">
                <a:solidFill>
                  <a:schemeClr val="tx1"/>
                </a:solidFill>
              </a:rPr>
              <a:t>Drop off time: 8.45am </a:t>
            </a:r>
          </a:p>
          <a:p>
            <a:pPr algn="l"/>
            <a:r>
              <a:rPr lang="en-GB" sz="3000" dirty="0" smtClean="0">
                <a:solidFill>
                  <a:schemeClr val="tx1"/>
                </a:solidFill>
              </a:rPr>
              <a:t>Register at 8:55am</a:t>
            </a:r>
          </a:p>
          <a:p>
            <a:pPr algn="l"/>
            <a:r>
              <a:rPr lang="en-GB" sz="3000" dirty="0" smtClean="0">
                <a:solidFill>
                  <a:schemeClr val="tx1"/>
                </a:solidFill>
              </a:rPr>
              <a:t>Break  - 10:25am</a:t>
            </a:r>
          </a:p>
          <a:p>
            <a:pPr algn="l"/>
            <a:r>
              <a:rPr lang="en-GB" sz="3000" dirty="0" smtClean="0">
                <a:solidFill>
                  <a:schemeClr val="tx1"/>
                </a:solidFill>
              </a:rPr>
              <a:t>Lunch – 11:55 to 12:55</a:t>
            </a:r>
            <a:endParaRPr lang="en-GB" sz="3000" dirty="0">
              <a:solidFill>
                <a:schemeClr val="tx1"/>
              </a:solidFill>
            </a:endParaRPr>
          </a:p>
          <a:p>
            <a:pPr algn="l"/>
            <a:r>
              <a:rPr lang="en-GB" sz="3000" dirty="0" smtClean="0">
                <a:solidFill>
                  <a:schemeClr val="tx1"/>
                </a:solidFill>
              </a:rPr>
              <a:t>Home time: 3.25pm</a:t>
            </a: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a:p>
            <a:pPr algn="l"/>
            <a:endParaRPr lang="en-GB" sz="3000" dirty="0" smtClean="0">
              <a:solidFill>
                <a:schemeClr val="bg1">
                  <a:lumMod val="50000"/>
                  <a:lumOff val="50000"/>
                </a:schemeClr>
              </a:solidFill>
            </a:endParaRP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p:txBody>
      </p:sp>
    </p:spTree>
    <p:extLst>
      <p:ext uri="{BB962C8B-B14F-4D97-AF65-F5344CB8AC3E}">
        <p14:creationId xmlns:p14="http://schemas.microsoft.com/office/powerpoint/2010/main" val="5078034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09931" y="196948"/>
            <a:ext cx="8829823" cy="1041010"/>
          </a:xfrm>
        </p:spPr>
        <p:txBody>
          <a:bodyPr>
            <a:normAutofit fontScale="90000"/>
          </a:bodyPr>
          <a:lstStyle/>
          <a:p>
            <a:r>
              <a:rPr lang="en-GB" dirty="0" smtClean="0">
                <a:solidFill>
                  <a:schemeClr val="bg1">
                    <a:lumMod val="50000"/>
                    <a:lumOff val="50000"/>
                  </a:schemeClr>
                </a:solidFill>
              </a:rPr>
              <a:t>Clothing and water bottles</a:t>
            </a:r>
            <a:endParaRPr lang="en-GB" dirty="0">
              <a:solidFill>
                <a:schemeClr val="bg1">
                  <a:lumMod val="50000"/>
                  <a:lumOff val="50000"/>
                </a:schemeClr>
              </a:solidFill>
            </a:endParaRPr>
          </a:p>
        </p:txBody>
      </p:sp>
      <p:sp>
        <p:nvSpPr>
          <p:cNvPr id="3" name="Subtitle 2"/>
          <p:cNvSpPr>
            <a:spLocks noGrp="1"/>
          </p:cNvSpPr>
          <p:nvPr>
            <p:ph type="subTitle" idx="1"/>
          </p:nvPr>
        </p:nvSpPr>
        <p:spPr>
          <a:xfrm>
            <a:off x="1681317" y="1237958"/>
            <a:ext cx="10068232" cy="5275384"/>
          </a:xfrm>
        </p:spPr>
        <p:txBody>
          <a:bodyPr>
            <a:normAutofit fontScale="85000" lnSpcReduction="10000"/>
          </a:bodyPr>
          <a:lstStyle/>
          <a:p>
            <a:pPr algn="l"/>
            <a:r>
              <a:rPr lang="en-GB" sz="3000" dirty="0" smtClean="0">
                <a:solidFill>
                  <a:schemeClr val="tx1"/>
                </a:solidFill>
              </a:rPr>
              <a:t>Please can all clothing and belongings </a:t>
            </a:r>
            <a:r>
              <a:rPr lang="en-GB" sz="3000" dirty="0">
                <a:solidFill>
                  <a:schemeClr val="tx1"/>
                </a:solidFill>
              </a:rPr>
              <a:t>b</a:t>
            </a:r>
            <a:r>
              <a:rPr lang="en-GB" sz="3000" dirty="0" smtClean="0">
                <a:solidFill>
                  <a:schemeClr val="tx1"/>
                </a:solidFill>
              </a:rPr>
              <a:t>e clearly labelled with your child’s name so we can reunite any strayed items with their owner as quickly as possible.</a:t>
            </a:r>
          </a:p>
          <a:p>
            <a:pPr algn="l"/>
            <a:endParaRPr lang="en-GB" sz="3000" dirty="0">
              <a:solidFill>
                <a:schemeClr val="tx1"/>
              </a:solidFill>
            </a:endParaRPr>
          </a:p>
          <a:p>
            <a:pPr algn="l"/>
            <a:r>
              <a:rPr lang="en-GB" sz="3000" dirty="0" smtClean="0">
                <a:solidFill>
                  <a:schemeClr val="tx1"/>
                </a:solidFill>
              </a:rPr>
              <a:t>Please can your child bring a water bottle to school every day.  </a:t>
            </a:r>
            <a:r>
              <a:rPr lang="en-GB" sz="3000" dirty="0">
                <a:solidFill>
                  <a:schemeClr val="tx1"/>
                </a:solidFill>
              </a:rPr>
              <a:t>T</a:t>
            </a:r>
            <a:r>
              <a:rPr lang="en-GB" sz="3000" dirty="0" smtClean="0">
                <a:solidFill>
                  <a:schemeClr val="tx1"/>
                </a:solidFill>
              </a:rPr>
              <a:t>he water fountains are back in use for break times.</a:t>
            </a:r>
          </a:p>
          <a:p>
            <a:pPr algn="l"/>
            <a:endParaRPr lang="en-GB" sz="3000" dirty="0">
              <a:solidFill>
                <a:schemeClr val="tx1"/>
              </a:solidFill>
            </a:endParaRPr>
          </a:p>
          <a:p>
            <a:pPr algn="l"/>
            <a:r>
              <a:rPr lang="en-GB" sz="3000" dirty="0" smtClean="0">
                <a:solidFill>
                  <a:schemeClr val="tx1"/>
                </a:solidFill>
              </a:rPr>
              <a:t>Coat – even for slightly wet days to enable them to go out to play. Also for walking down to the church or Selwyn Hall</a:t>
            </a:r>
          </a:p>
          <a:p>
            <a:pPr algn="l"/>
            <a:endParaRPr lang="en-GB" sz="3000" dirty="0">
              <a:solidFill>
                <a:schemeClr val="tx1"/>
              </a:solidFill>
            </a:endParaRPr>
          </a:p>
          <a:p>
            <a:pPr algn="l"/>
            <a:r>
              <a:rPr lang="en-GB" sz="3000" dirty="0" smtClean="0">
                <a:solidFill>
                  <a:schemeClr val="tx1"/>
                </a:solidFill>
              </a:rPr>
              <a:t>Cloakroom space </a:t>
            </a: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p:txBody>
      </p:sp>
    </p:spTree>
    <p:extLst>
      <p:ext uri="{BB962C8B-B14F-4D97-AF65-F5344CB8AC3E}">
        <p14:creationId xmlns:p14="http://schemas.microsoft.com/office/powerpoint/2010/main" val="267063929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39151" y="0"/>
            <a:ext cx="11830929" cy="1069145"/>
          </a:xfrm>
        </p:spPr>
        <p:txBody>
          <a:bodyPr>
            <a:normAutofit fontScale="90000"/>
          </a:bodyPr>
          <a:lstStyle/>
          <a:p>
            <a:r>
              <a:rPr lang="en-GB" dirty="0" smtClean="0">
                <a:solidFill>
                  <a:schemeClr val="bg1">
                    <a:lumMod val="50000"/>
                    <a:lumOff val="50000"/>
                  </a:schemeClr>
                </a:solidFill>
              </a:rPr>
              <a:t>Mixed age classes and the curriculu</a:t>
            </a:r>
            <a:r>
              <a:rPr lang="en-GB" dirty="0">
                <a:solidFill>
                  <a:schemeClr val="bg1">
                    <a:lumMod val="50000"/>
                    <a:lumOff val="50000"/>
                  </a:schemeClr>
                </a:solidFill>
              </a:rPr>
              <a:t>m</a:t>
            </a:r>
          </a:p>
        </p:txBody>
      </p:sp>
      <p:sp>
        <p:nvSpPr>
          <p:cNvPr id="3" name="Subtitle 2"/>
          <p:cNvSpPr>
            <a:spLocks noGrp="1"/>
          </p:cNvSpPr>
          <p:nvPr>
            <p:ph type="subTitle" idx="1"/>
          </p:nvPr>
        </p:nvSpPr>
        <p:spPr>
          <a:xfrm>
            <a:off x="1671484" y="1171097"/>
            <a:ext cx="10398596" cy="5275384"/>
          </a:xfrm>
        </p:spPr>
        <p:txBody>
          <a:bodyPr>
            <a:normAutofit fontScale="92500"/>
          </a:bodyPr>
          <a:lstStyle/>
          <a:p>
            <a:pPr algn="l"/>
            <a:r>
              <a:rPr lang="en-GB" sz="3000" dirty="0" smtClean="0">
                <a:solidFill>
                  <a:schemeClr val="tx1"/>
                </a:solidFill>
              </a:rPr>
              <a:t>The children in Beech Class are made up of the youngest year 4 and the oldest year 3 children.  </a:t>
            </a:r>
            <a:endParaRPr lang="en-GB" sz="3000" dirty="0">
              <a:solidFill>
                <a:schemeClr val="tx1"/>
              </a:solidFill>
            </a:endParaRPr>
          </a:p>
          <a:p>
            <a:pPr algn="l"/>
            <a:r>
              <a:rPr lang="en-GB" sz="3000" dirty="0" smtClean="0">
                <a:solidFill>
                  <a:schemeClr val="tx1"/>
                </a:solidFill>
              </a:rPr>
              <a:t>They receive a broad and balanced curriculum based upon year group objectives from the National Curriculum.  </a:t>
            </a:r>
          </a:p>
          <a:p>
            <a:pPr algn="l"/>
            <a:r>
              <a:rPr lang="en-GB" sz="3000" dirty="0" smtClean="0">
                <a:solidFill>
                  <a:schemeClr val="tx1"/>
                </a:solidFill>
              </a:rPr>
              <a:t>We have a rolling curriculum programme which means that no topic is repeated in any two year cycle.  Some key skills may be repeated to ensure that children are secure on the basics.</a:t>
            </a:r>
          </a:p>
          <a:p>
            <a:pPr algn="l"/>
            <a:r>
              <a:rPr lang="en-GB" sz="3000" dirty="0" smtClean="0">
                <a:solidFill>
                  <a:schemeClr val="tx1"/>
                </a:solidFill>
              </a:rPr>
              <a:t>The children who were in Beech Class last academic year as year 3s are now a year 4 in Beech Class with a different curriculum and expectations.  </a:t>
            </a: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p:txBody>
      </p:sp>
    </p:spTree>
    <p:extLst>
      <p:ext uri="{BB962C8B-B14F-4D97-AF65-F5344CB8AC3E}">
        <p14:creationId xmlns:p14="http://schemas.microsoft.com/office/powerpoint/2010/main" val="11796729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39151" y="98323"/>
            <a:ext cx="11830929" cy="970822"/>
          </a:xfrm>
        </p:spPr>
        <p:txBody>
          <a:bodyPr>
            <a:normAutofit fontScale="90000"/>
          </a:bodyPr>
          <a:lstStyle/>
          <a:p>
            <a:r>
              <a:rPr lang="en-GB" sz="4000" dirty="0" smtClean="0">
                <a:solidFill>
                  <a:schemeClr val="bg1">
                    <a:lumMod val="50000"/>
                    <a:lumOff val="50000"/>
                  </a:schemeClr>
                </a:solidFill>
              </a:rPr>
              <a:t>This term’s topic and key outcomes is on the website</a:t>
            </a:r>
            <a:endParaRPr lang="en-GB" sz="4000" dirty="0">
              <a:solidFill>
                <a:schemeClr val="bg1">
                  <a:lumMod val="50000"/>
                  <a:lumOff val="50000"/>
                </a:schemeClr>
              </a:solidFill>
            </a:endParaRPr>
          </a:p>
        </p:txBody>
      </p:sp>
      <p:sp>
        <p:nvSpPr>
          <p:cNvPr id="3" name="Subtitle 2"/>
          <p:cNvSpPr>
            <a:spLocks noGrp="1"/>
          </p:cNvSpPr>
          <p:nvPr>
            <p:ph type="subTitle" idx="1"/>
          </p:nvPr>
        </p:nvSpPr>
        <p:spPr>
          <a:xfrm>
            <a:off x="239151" y="1603717"/>
            <a:ext cx="11830929" cy="5275384"/>
          </a:xfrm>
        </p:spPr>
        <p:txBody>
          <a:bodyPr>
            <a:normAutofit/>
          </a:bodyPr>
          <a:lstStyle/>
          <a:p>
            <a:pPr algn="l"/>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p:txBody>
      </p:sp>
      <p:pic>
        <p:nvPicPr>
          <p:cNvPr id="4" name="Picture 3"/>
          <p:cNvPicPr>
            <a:picLocks noChangeAspect="1"/>
          </p:cNvPicPr>
          <p:nvPr/>
        </p:nvPicPr>
        <p:blipFill>
          <a:blip r:embed="rId2"/>
          <a:stretch>
            <a:fillRect/>
          </a:stretch>
        </p:blipFill>
        <p:spPr>
          <a:xfrm>
            <a:off x="2784065" y="1278193"/>
            <a:ext cx="7933095" cy="5486339"/>
          </a:xfrm>
          <a:prstGeom prst="rect">
            <a:avLst/>
          </a:prstGeom>
        </p:spPr>
      </p:pic>
    </p:spTree>
    <p:extLst>
      <p:ext uri="{BB962C8B-B14F-4D97-AF65-F5344CB8AC3E}">
        <p14:creationId xmlns:p14="http://schemas.microsoft.com/office/powerpoint/2010/main" val="213497947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0"/>
            <a:ext cx="9311148" cy="1069145"/>
          </a:xfrm>
        </p:spPr>
        <p:txBody>
          <a:bodyPr>
            <a:normAutofit fontScale="90000"/>
          </a:bodyPr>
          <a:lstStyle/>
          <a:p>
            <a:r>
              <a:rPr lang="en-GB" dirty="0" smtClean="0">
                <a:solidFill>
                  <a:schemeClr val="bg1">
                    <a:lumMod val="50000"/>
                    <a:lumOff val="50000"/>
                  </a:schemeClr>
                </a:solidFill>
              </a:rPr>
              <a:t>Timetables – on the website</a:t>
            </a:r>
            <a:endParaRPr lang="en-GB" dirty="0">
              <a:solidFill>
                <a:schemeClr val="bg1">
                  <a:lumMod val="50000"/>
                  <a:lumOff val="50000"/>
                </a:schemeClr>
              </a:solidFill>
            </a:endParaRPr>
          </a:p>
        </p:txBody>
      </p:sp>
      <p:sp>
        <p:nvSpPr>
          <p:cNvPr id="3" name="Subtitle 2"/>
          <p:cNvSpPr>
            <a:spLocks noGrp="1"/>
          </p:cNvSpPr>
          <p:nvPr>
            <p:ph type="subTitle" idx="1"/>
          </p:nvPr>
        </p:nvSpPr>
        <p:spPr>
          <a:xfrm>
            <a:off x="1828799" y="1069145"/>
            <a:ext cx="10241281" cy="5380816"/>
          </a:xfrm>
        </p:spPr>
        <p:txBody>
          <a:bodyPr>
            <a:normAutofit/>
          </a:bodyPr>
          <a:lstStyle/>
          <a:p>
            <a:r>
              <a:rPr lang="en-GB" sz="3000" dirty="0" smtClean="0">
                <a:solidFill>
                  <a:schemeClr val="tx1"/>
                </a:solidFill>
              </a:rPr>
              <a:t>P.E. is on a Wednesday and a Friday.  Please can your child have a </a:t>
            </a:r>
            <a:r>
              <a:rPr lang="en-GB" sz="3000" dirty="0">
                <a:solidFill>
                  <a:schemeClr val="tx1"/>
                </a:solidFill>
              </a:rPr>
              <a:t>full PE </a:t>
            </a:r>
            <a:r>
              <a:rPr lang="en-GB" sz="3000" dirty="0" smtClean="0">
                <a:solidFill>
                  <a:schemeClr val="tx1"/>
                </a:solidFill>
              </a:rPr>
              <a:t>kit in school - trainers/daps, shorts (black or blue) and a white T-shirt. They might want to have joggers and a hoody – for going outside.</a:t>
            </a:r>
          </a:p>
          <a:p>
            <a:endParaRPr lang="en-GB" sz="3000" dirty="0">
              <a:solidFill>
                <a:schemeClr val="tx1"/>
              </a:solidFill>
            </a:endParaRPr>
          </a:p>
          <a:p>
            <a:r>
              <a:rPr lang="en-GB" sz="3000" dirty="0" smtClean="0">
                <a:solidFill>
                  <a:schemeClr val="tx1"/>
                </a:solidFill>
              </a:rPr>
              <a:t>Swimming starts next week – September 20</a:t>
            </a:r>
            <a:r>
              <a:rPr lang="en-GB" sz="3000" baseline="30000" dirty="0" smtClean="0">
                <a:solidFill>
                  <a:schemeClr val="tx1"/>
                </a:solidFill>
              </a:rPr>
              <a:t>th</a:t>
            </a:r>
            <a:endParaRPr lang="en-GB" sz="3000" dirty="0" smtClean="0">
              <a:solidFill>
                <a:schemeClr val="tx1"/>
              </a:solidFill>
            </a:endParaRPr>
          </a:p>
          <a:p>
            <a:endParaRPr lang="en-GB" sz="3000" dirty="0">
              <a:solidFill>
                <a:schemeClr val="tx1"/>
              </a:solidFill>
            </a:endParaRPr>
          </a:p>
          <a:p>
            <a:r>
              <a:rPr lang="en-GB" sz="3000" dirty="0" smtClean="0">
                <a:solidFill>
                  <a:schemeClr val="tx1"/>
                </a:solidFill>
              </a:rPr>
              <a:t>Swimming for Year 4s will continue until February 2024. At this point all Year 3s will then swim until February 2025</a:t>
            </a:r>
          </a:p>
          <a:p>
            <a:pPr algn="l"/>
            <a:endParaRPr lang="en-GB" sz="3000" dirty="0">
              <a:solidFill>
                <a:schemeClr val="tx1"/>
              </a:solidFill>
            </a:endParaRPr>
          </a:p>
          <a:p>
            <a:pPr algn="l"/>
            <a:endParaRPr lang="en-GB" sz="3000" dirty="0">
              <a:solidFill>
                <a:schemeClr val="bg1">
                  <a:lumMod val="50000"/>
                  <a:lumOff val="50000"/>
                </a:schemeClr>
              </a:solidFill>
            </a:endParaRPr>
          </a:p>
        </p:txBody>
      </p:sp>
    </p:spTree>
    <p:extLst>
      <p:ext uri="{BB962C8B-B14F-4D97-AF65-F5344CB8AC3E}">
        <p14:creationId xmlns:p14="http://schemas.microsoft.com/office/powerpoint/2010/main" val="16688132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0"/>
            <a:ext cx="9311148" cy="1069145"/>
          </a:xfrm>
        </p:spPr>
        <p:txBody>
          <a:bodyPr>
            <a:normAutofit fontScale="90000"/>
          </a:bodyPr>
          <a:lstStyle/>
          <a:p>
            <a:r>
              <a:rPr lang="en-GB" dirty="0" smtClean="0">
                <a:solidFill>
                  <a:schemeClr val="bg1">
                    <a:lumMod val="50000"/>
                    <a:lumOff val="50000"/>
                  </a:schemeClr>
                </a:solidFill>
              </a:rPr>
              <a:t>Timetables – on the website</a:t>
            </a:r>
            <a:endParaRPr lang="en-GB" dirty="0">
              <a:solidFill>
                <a:schemeClr val="bg1">
                  <a:lumMod val="50000"/>
                  <a:lumOff val="50000"/>
                </a:schemeClr>
              </a:solidFill>
            </a:endParaRPr>
          </a:p>
        </p:txBody>
      </p:sp>
      <p:sp>
        <p:nvSpPr>
          <p:cNvPr id="3" name="Subtitle 2"/>
          <p:cNvSpPr>
            <a:spLocks noGrp="1"/>
          </p:cNvSpPr>
          <p:nvPr>
            <p:ph type="subTitle" idx="1"/>
          </p:nvPr>
        </p:nvSpPr>
        <p:spPr>
          <a:xfrm>
            <a:off x="1465007" y="1069145"/>
            <a:ext cx="10605074" cy="5809956"/>
          </a:xfrm>
        </p:spPr>
        <p:txBody>
          <a:bodyPr>
            <a:normAutofit lnSpcReduction="10000"/>
          </a:bodyPr>
          <a:lstStyle/>
          <a:p>
            <a:r>
              <a:rPr lang="en-GB" sz="3000" dirty="0" smtClean="0">
                <a:solidFill>
                  <a:schemeClr val="tx1"/>
                </a:solidFill>
              </a:rPr>
              <a:t>P.E. is on a Wednesday and a Friday.  Please can your child have a </a:t>
            </a:r>
            <a:r>
              <a:rPr lang="en-GB" sz="3000" dirty="0">
                <a:solidFill>
                  <a:schemeClr val="tx1"/>
                </a:solidFill>
              </a:rPr>
              <a:t>full PE </a:t>
            </a:r>
            <a:r>
              <a:rPr lang="en-GB" sz="3000" dirty="0" smtClean="0">
                <a:solidFill>
                  <a:schemeClr val="tx1"/>
                </a:solidFill>
              </a:rPr>
              <a:t>kit in school - trainers/daps, shorts (black or blue) and a white T-shirt. They might want to have joggers and a hoody – for going outside.</a:t>
            </a:r>
          </a:p>
          <a:p>
            <a:pPr algn="l"/>
            <a:endParaRPr lang="en-GB" sz="3000" dirty="0">
              <a:solidFill>
                <a:schemeClr val="tx1"/>
              </a:solidFill>
            </a:endParaRPr>
          </a:p>
          <a:p>
            <a:pPr algn="l"/>
            <a:r>
              <a:rPr lang="en-GB" sz="3000" dirty="0" smtClean="0">
                <a:solidFill>
                  <a:schemeClr val="tx1"/>
                </a:solidFill>
              </a:rPr>
              <a:t>New spellings will be given out each Friday and the spelling test will be on Fridays.</a:t>
            </a:r>
          </a:p>
          <a:p>
            <a:pPr algn="l"/>
            <a:endParaRPr lang="en-GB" sz="3000" dirty="0">
              <a:solidFill>
                <a:schemeClr val="tx1"/>
              </a:solidFill>
            </a:endParaRPr>
          </a:p>
          <a:p>
            <a:pPr algn="l"/>
            <a:r>
              <a:rPr lang="en-GB" sz="3000" dirty="0" smtClean="0">
                <a:solidFill>
                  <a:schemeClr val="tx1"/>
                </a:solidFill>
              </a:rPr>
              <a:t>Home learning will usually be set on a Wednesday to be handed in on the following Tuesday.  This may occasionally change if, for example, a project homework is set.</a:t>
            </a:r>
          </a:p>
          <a:p>
            <a:pPr algn="l"/>
            <a:endParaRPr lang="en-GB" sz="3000" dirty="0">
              <a:solidFill>
                <a:schemeClr val="bg1">
                  <a:lumMod val="50000"/>
                  <a:lumOff val="50000"/>
                </a:schemeClr>
              </a:solidFill>
            </a:endParaRPr>
          </a:p>
        </p:txBody>
      </p:sp>
    </p:spTree>
    <p:extLst>
      <p:ext uri="{BB962C8B-B14F-4D97-AF65-F5344CB8AC3E}">
        <p14:creationId xmlns:p14="http://schemas.microsoft.com/office/powerpoint/2010/main" val="210076966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378532" y="0"/>
            <a:ext cx="4155868" cy="1069145"/>
          </a:xfrm>
        </p:spPr>
        <p:txBody>
          <a:bodyPr>
            <a:normAutofit fontScale="90000"/>
          </a:bodyPr>
          <a:lstStyle/>
          <a:p>
            <a:r>
              <a:rPr lang="en-GB" dirty="0" smtClean="0">
                <a:solidFill>
                  <a:schemeClr val="bg1">
                    <a:lumMod val="50000"/>
                    <a:lumOff val="50000"/>
                  </a:schemeClr>
                </a:solidFill>
              </a:rPr>
              <a:t>School Rules</a:t>
            </a:r>
            <a:endParaRPr lang="en-GB" dirty="0">
              <a:solidFill>
                <a:schemeClr val="bg1">
                  <a:lumMod val="50000"/>
                  <a:lumOff val="50000"/>
                </a:schemeClr>
              </a:solidFill>
            </a:endParaRPr>
          </a:p>
        </p:txBody>
      </p:sp>
      <p:sp>
        <p:nvSpPr>
          <p:cNvPr id="3" name="Subtitle 2"/>
          <p:cNvSpPr>
            <a:spLocks noGrp="1"/>
          </p:cNvSpPr>
          <p:nvPr>
            <p:ph type="subTitle" idx="1"/>
          </p:nvPr>
        </p:nvSpPr>
        <p:spPr>
          <a:xfrm>
            <a:off x="3529780" y="1333180"/>
            <a:ext cx="7659329" cy="5126614"/>
          </a:xfrm>
        </p:spPr>
        <p:txBody>
          <a:bodyPr>
            <a:normAutofit/>
          </a:bodyPr>
          <a:lstStyle/>
          <a:p>
            <a:pPr marL="342900" lvl="0" indent="-342900">
              <a:buFont typeface="Symbol" panose="05050102010706020507" pitchFamily="18" charset="2"/>
              <a:buChar char=""/>
            </a:pPr>
            <a:r>
              <a:rPr lang="en-GB" sz="4000" dirty="0">
                <a:solidFill>
                  <a:schemeClr val="tx1"/>
                </a:solidFill>
                <a:latin typeface="Comic Sans MS" panose="030F0702030302020204" pitchFamily="66" charset="0"/>
                <a:ea typeface="Times New Roman" panose="02020603050405020304" pitchFamily="18" charset="0"/>
              </a:rPr>
              <a:t>Follow instructions</a:t>
            </a:r>
            <a:endParaRPr lang="en-GB" sz="4000" b="1" dirty="0">
              <a:solidFill>
                <a:schemeClr val="tx1"/>
              </a:solidFill>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en-GB" sz="4000" dirty="0">
                <a:solidFill>
                  <a:schemeClr val="tx1"/>
                </a:solidFill>
                <a:latin typeface="Comic Sans MS" panose="030F0702030302020204" pitchFamily="66" charset="0"/>
                <a:ea typeface="Times New Roman" panose="02020603050405020304" pitchFamily="18" charset="0"/>
              </a:rPr>
              <a:t>Look after each other</a:t>
            </a:r>
            <a:endParaRPr lang="en-GB" sz="4000" b="1" dirty="0">
              <a:solidFill>
                <a:schemeClr val="tx1"/>
              </a:solidFill>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en-GB" sz="4000" dirty="0">
                <a:solidFill>
                  <a:schemeClr val="tx1"/>
                </a:solidFill>
                <a:latin typeface="Comic Sans MS" panose="030F0702030302020204" pitchFamily="66" charset="0"/>
                <a:ea typeface="Times New Roman" panose="02020603050405020304" pitchFamily="18" charset="0"/>
              </a:rPr>
              <a:t>Look after our environment</a:t>
            </a:r>
            <a:endParaRPr lang="en-GB" sz="4000" b="1" dirty="0">
              <a:solidFill>
                <a:schemeClr val="tx1"/>
              </a:solidFill>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en-GB" sz="4000" dirty="0">
                <a:solidFill>
                  <a:schemeClr val="tx1"/>
                </a:solidFill>
                <a:latin typeface="Comic Sans MS" panose="030F0702030302020204" pitchFamily="66" charset="0"/>
                <a:ea typeface="Times New Roman" panose="02020603050405020304" pitchFamily="18" charset="0"/>
              </a:rPr>
              <a:t>Share</a:t>
            </a:r>
            <a:endParaRPr lang="en-GB" sz="4000" b="1" dirty="0">
              <a:solidFill>
                <a:schemeClr val="tx1"/>
              </a:solidFill>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en-GB" sz="4000" dirty="0">
                <a:solidFill>
                  <a:schemeClr val="tx1"/>
                </a:solidFill>
                <a:latin typeface="Comic Sans MS" panose="030F0702030302020204" pitchFamily="66" charset="0"/>
                <a:ea typeface="Times New Roman" panose="02020603050405020304" pitchFamily="18" charset="0"/>
              </a:rPr>
              <a:t>Be polite</a:t>
            </a:r>
            <a:endParaRPr lang="en-GB" sz="4000" b="1" dirty="0">
              <a:solidFill>
                <a:schemeClr val="tx1"/>
              </a:solidFill>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en-GB" sz="4000" dirty="0">
                <a:solidFill>
                  <a:schemeClr val="tx1"/>
                </a:solidFill>
                <a:latin typeface="Comic Sans MS" panose="030F0702030302020204" pitchFamily="66" charset="0"/>
                <a:ea typeface="Times New Roman" panose="02020603050405020304" pitchFamily="18" charset="0"/>
              </a:rPr>
              <a:t>Walk around the school</a:t>
            </a:r>
            <a:endParaRPr lang="en-GB" sz="4000" b="1" dirty="0">
              <a:solidFill>
                <a:schemeClr val="tx1"/>
              </a:solidFill>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en-GB" sz="4000" dirty="0">
                <a:solidFill>
                  <a:schemeClr val="tx1"/>
                </a:solidFill>
                <a:latin typeface="Comic Sans MS" panose="030F0702030302020204" pitchFamily="66" charset="0"/>
                <a:ea typeface="Times New Roman" panose="02020603050405020304" pitchFamily="18" charset="0"/>
              </a:rPr>
              <a:t>Have fun</a:t>
            </a:r>
            <a:endParaRPr lang="en-GB" sz="4000" b="1" dirty="0">
              <a:solidFill>
                <a:schemeClr val="tx1"/>
              </a:solidFill>
              <a:latin typeface="Times New Roman" panose="02020603050405020304" pitchFamily="18" charset="0"/>
              <a:ea typeface="Times New Roman" panose="02020603050405020304" pitchFamily="18" charset="0"/>
            </a:endParaRPr>
          </a:p>
          <a:p>
            <a:pPr algn="l"/>
            <a:endParaRPr lang="en-GB" sz="3000" dirty="0">
              <a:solidFill>
                <a:schemeClr val="bg1">
                  <a:lumMod val="50000"/>
                  <a:lumOff val="50000"/>
                </a:schemeClr>
              </a:solidFill>
            </a:endParaRPr>
          </a:p>
        </p:txBody>
      </p:sp>
    </p:spTree>
    <p:extLst>
      <p:ext uri="{BB962C8B-B14F-4D97-AF65-F5344CB8AC3E}">
        <p14:creationId xmlns:p14="http://schemas.microsoft.com/office/powerpoint/2010/main" val="323124680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378532" y="0"/>
            <a:ext cx="4155868" cy="1069145"/>
          </a:xfrm>
        </p:spPr>
        <p:txBody>
          <a:bodyPr>
            <a:normAutofit/>
          </a:bodyPr>
          <a:lstStyle/>
          <a:p>
            <a:endParaRPr lang="en-GB" dirty="0">
              <a:solidFill>
                <a:schemeClr val="bg1">
                  <a:lumMod val="50000"/>
                  <a:lumOff val="50000"/>
                </a:schemeClr>
              </a:solidFill>
            </a:endParaRPr>
          </a:p>
        </p:txBody>
      </p:sp>
      <p:pic>
        <p:nvPicPr>
          <p:cNvPr id="4" name="Picture 3"/>
          <p:cNvPicPr>
            <a:picLocks noChangeAspect="1"/>
          </p:cNvPicPr>
          <p:nvPr/>
        </p:nvPicPr>
        <p:blipFill>
          <a:blip r:embed="rId2"/>
          <a:stretch>
            <a:fillRect/>
          </a:stretch>
        </p:blipFill>
        <p:spPr>
          <a:xfrm>
            <a:off x="2895600" y="135556"/>
            <a:ext cx="6109855" cy="6487784"/>
          </a:xfrm>
          <a:prstGeom prst="rect">
            <a:avLst/>
          </a:prstGeom>
        </p:spPr>
      </p:pic>
    </p:spTree>
    <p:extLst>
      <p:ext uri="{BB962C8B-B14F-4D97-AF65-F5344CB8AC3E}">
        <p14:creationId xmlns:p14="http://schemas.microsoft.com/office/powerpoint/2010/main" val="399401369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741242" y="-618318"/>
            <a:ext cx="3213056" cy="1575582"/>
          </a:xfrm>
        </p:spPr>
        <p:txBody>
          <a:bodyPr>
            <a:normAutofit/>
          </a:bodyPr>
          <a:lstStyle/>
          <a:p>
            <a:r>
              <a:rPr lang="en-GB" dirty="0" smtClean="0">
                <a:solidFill>
                  <a:schemeClr val="bg1">
                    <a:lumMod val="50000"/>
                    <a:lumOff val="50000"/>
                  </a:schemeClr>
                </a:solidFill>
              </a:rPr>
              <a:t>Reading</a:t>
            </a:r>
            <a:endParaRPr lang="en-GB" dirty="0">
              <a:solidFill>
                <a:schemeClr val="bg1">
                  <a:lumMod val="50000"/>
                  <a:lumOff val="50000"/>
                </a:schemeClr>
              </a:solidFill>
            </a:endParaRPr>
          </a:p>
        </p:txBody>
      </p:sp>
      <p:sp>
        <p:nvSpPr>
          <p:cNvPr id="3" name="Subtitle 2"/>
          <p:cNvSpPr>
            <a:spLocks noGrp="1"/>
          </p:cNvSpPr>
          <p:nvPr>
            <p:ph type="subTitle" idx="1"/>
          </p:nvPr>
        </p:nvSpPr>
        <p:spPr>
          <a:xfrm>
            <a:off x="1612490" y="957264"/>
            <a:ext cx="10471878" cy="4489807"/>
          </a:xfrm>
        </p:spPr>
        <p:txBody>
          <a:bodyPr>
            <a:noAutofit/>
          </a:bodyPr>
          <a:lstStyle/>
          <a:p>
            <a:pPr algn="l"/>
            <a:r>
              <a:rPr lang="en-GB" sz="2700" dirty="0" smtClean="0">
                <a:solidFill>
                  <a:schemeClr val="tx1"/>
                </a:solidFill>
              </a:rPr>
              <a:t>Please can your child have their reading book with them every day as we will read in class daily.  We have a good selection of books in class which they can borrow (please can they be returned when finished!) or they are more than welcome to bring in a reading book from home.</a:t>
            </a:r>
          </a:p>
          <a:p>
            <a:pPr algn="l"/>
            <a:r>
              <a:rPr lang="en-GB" sz="2700" dirty="0" smtClean="0">
                <a:solidFill>
                  <a:schemeClr val="tx1"/>
                </a:solidFill>
              </a:rPr>
              <a:t>A really important way in which you can help is to listen to your child read aloud regularly, even though it is likely that they are now </a:t>
            </a:r>
            <a:r>
              <a:rPr lang="en-GB" sz="3000" dirty="0" smtClean="0">
                <a:solidFill>
                  <a:schemeClr val="tx1"/>
                </a:solidFill>
                <a:latin typeface="Comic Sans MS" panose="030F0702030302020204" pitchFamily="66" charset="0"/>
              </a:rPr>
              <a:t>accurate</a:t>
            </a:r>
            <a:r>
              <a:rPr lang="en-GB" sz="2700" dirty="0" smtClean="0">
                <a:solidFill>
                  <a:schemeClr val="tx1"/>
                </a:solidFill>
              </a:rPr>
              <a:t> and fluent.  Discussing character motives, plot, historical contexts, settings, predicting etc. really helps develop comprehension skills.</a:t>
            </a:r>
          </a:p>
          <a:p>
            <a:pPr algn="l"/>
            <a:r>
              <a:rPr lang="en-GB" sz="2700" dirty="0" smtClean="0">
                <a:solidFill>
                  <a:schemeClr val="tx1"/>
                </a:solidFill>
              </a:rPr>
              <a:t>Some children are reluctant readers; please do get in touch if you would like some tips on how to overcome this.</a:t>
            </a:r>
            <a:endParaRPr lang="en-GB" sz="2700" dirty="0">
              <a:solidFill>
                <a:schemeClr val="tx1"/>
              </a:solidFill>
            </a:endParaRPr>
          </a:p>
        </p:txBody>
      </p:sp>
    </p:spTree>
    <p:extLst>
      <p:ext uri="{BB962C8B-B14F-4D97-AF65-F5344CB8AC3E}">
        <p14:creationId xmlns:p14="http://schemas.microsoft.com/office/powerpoint/2010/main" val="171821087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679357" y="-595119"/>
            <a:ext cx="5267998" cy="1575582"/>
          </a:xfrm>
        </p:spPr>
        <p:txBody>
          <a:bodyPr>
            <a:normAutofit/>
          </a:bodyPr>
          <a:lstStyle/>
          <a:p>
            <a:r>
              <a:rPr lang="en-GB" dirty="0" smtClean="0">
                <a:solidFill>
                  <a:schemeClr val="bg1">
                    <a:lumMod val="50000"/>
                    <a:lumOff val="50000"/>
                  </a:schemeClr>
                </a:solidFill>
              </a:rPr>
              <a:t>Home learning</a:t>
            </a:r>
            <a:endParaRPr lang="en-GB" dirty="0">
              <a:solidFill>
                <a:schemeClr val="bg1">
                  <a:lumMod val="50000"/>
                  <a:lumOff val="50000"/>
                </a:schemeClr>
              </a:solidFill>
            </a:endParaRPr>
          </a:p>
        </p:txBody>
      </p:sp>
      <p:sp>
        <p:nvSpPr>
          <p:cNvPr id="3" name="Subtitle 2"/>
          <p:cNvSpPr>
            <a:spLocks noGrp="1"/>
          </p:cNvSpPr>
          <p:nvPr>
            <p:ph type="subTitle" idx="1"/>
          </p:nvPr>
        </p:nvSpPr>
        <p:spPr>
          <a:xfrm>
            <a:off x="1691148" y="957264"/>
            <a:ext cx="10393220" cy="4774942"/>
          </a:xfrm>
        </p:spPr>
        <p:txBody>
          <a:bodyPr>
            <a:normAutofit lnSpcReduction="10000"/>
          </a:bodyPr>
          <a:lstStyle/>
          <a:p>
            <a:pPr algn="l"/>
            <a:r>
              <a:rPr lang="en-GB" sz="3200" dirty="0" smtClean="0">
                <a:solidFill>
                  <a:schemeClr val="tx1"/>
                </a:solidFill>
              </a:rPr>
              <a:t>Home learning will be set weekly and will consist of either maths or English, though from time to time we will set a ‘making’ or research project. You will find a copy of the homework policy on the school website</a:t>
            </a:r>
          </a:p>
          <a:p>
            <a:pPr algn="l"/>
            <a:endParaRPr lang="en-GB" sz="3200" dirty="0">
              <a:solidFill>
                <a:schemeClr val="tx1"/>
              </a:solidFill>
            </a:endParaRPr>
          </a:p>
          <a:p>
            <a:pPr algn="l"/>
            <a:r>
              <a:rPr lang="en-GB" sz="3200" dirty="0" smtClean="0">
                <a:solidFill>
                  <a:schemeClr val="tx1"/>
                </a:solidFill>
              </a:rPr>
              <a:t>In addition to this, children need to read regularly at home, practise their spellings and practise their recall of times tables and basic number facts – doubling/halving etc.</a:t>
            </a:r>
            <a:endParaRPr lang="en-GB" sz="3200" dirty="0">
              <a:solidFill>
                <a:schemeClr val="tx1"/>
              </a:solidFill>
            </a:endParaRPr>
          </a:p>
          <a:p>
            <a:pPr algn="l"/>
            <a:endParaRPr lang="en-GB" sz="3000" dirty="0">
              <a:solidFill>
                <a:schemeClr val="bg1">
                  <a:lumMod val="50000"/>
                  <a:lumOff val="50000"/>
                </a:schemeClr>
              </a:solidFill>
            </a:endParaRPr>
          </a:p>
        </p:txBody>
      </p:sp>
    </p:spTree>
    <p:extLst>
      <p:ext uri="{BB962C8B-B14F-4D97-AF65-F5344CB8AC3E}">
        <p14:creationId xmlns:p14="http://schemas.microsoft.com/office/powerpoint/2010/main" val="155909603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679357" y="-595119"/>
            <a:ext cx="6585520" cy="1575582"/>
          </a:xfrm>
        </p:spPr>
        <p:txBody>
          <a:bodyPr>
            <a:normAutofit/>
          </a:bodyPr>
          <a:lstStyle/>
          <a:p>
            <a:r>
              <a:rPr lang="en-GB" dirty="0" smtClean="0">
                <a:solidFill>
                  <a:schemeClr val="bg1">
                    <a:lumMod val="50000"/>
                    <a:lumOff val="50000"/>
                  </a:schemeClr>
                </a:solidFill>
              </a:rPr>
              <a:t>Year 4 residential</a:t>
            </a:r>
            <a:endParaRPr lang="en-GB" dirty="0">
              <a:solidFill>
                <a:schemeClr val="bg1">
                  <a:lumMod val="50000"/>
                  <a:lumOff val="50000"/>
                </a:schemeClr>
              </a:solidFill>
            </a:endParaRPr>
          </a:p>
        </p:txBody>
      </p:sp>
      <p:sp>
        <p:nvSpPr>
          <p:cNvPr id="3" name="Subtitle 2"/>
          <p:cNvSpPr>
            <a:spLocks noGrp="1"/>
          </p:cNvSpPr>
          <p:nvPr>
            <p:ph type="subTitle" idx="1"/>
          </p:nvPr>
        </p:nvSpPr>
        <p:spPr>
          <a:xfrm>
            <a:off x="1691148" y="957264"/>
            <a:ext cx="10393220" cy="4774942"/>
          </a:xfrm>
        </p:spPr>
        <p:txBody>
          <a:bodyPr>
            <a:normAutofit/>
          </a:bodyPr>
          <a:lstStyle/>
          <a:p>
            <a:pPr algn="l"/>
            <a:r>
              <a:rPr lang="en-GB" sz="3000" dirty="0" smtClean="0">
                <a:solidFill>
                  <a:schemeClr val="tx1"/>
                </a:solidFill>
              </a:rPr>
              <a:t>All year 4s have an opportunity to take part in the residential trip to Braeside Activity Centre in Devizes.</a:t>
            </a:r>
          </a:p>
          <a:p>
            <a:pPr algn="l"/>
            <a:endParaRPr lang="en-GB" sz="3000" dirty="0">
              <a:solidFill>
                <a:schemeClr val="tx1"/>
              </a:solidFill>
            </a:endParaRPr>
          </a:p>
          <a:p>
            <a:r>
              <a:rPr lang="en-GB" sz="3000" dirty="0" smtClean="0">
                <a:solidFill>
                  <a:schemeClr val="tx1"/>
                </a:solidFill>
              </a:rPr>
              <a:t>There will be more information to follow but the dates are Monday 22</a:t>
            </a:r>
            <a:r>
              <a:rPr lang="en-GB" sz="3000" baseline="30000" dirty="0" smtClean="0">
                <a:solidFill>
                  <a:schemeClr val="tx1"/>
                </a:solidFill>
              </a:rPr>
              <a:t>nd </a:t>
            </a:r>
            <a:r>
              <a:rPr lang="en-GB" sz="3000" dirty="0" smtClean="0">
                <a:solidFill>
                  <a:schemeClr val="tx1"/>
                </a:solidFill>
              </a:rPr>
              <a:t>May to Wednesday 24</a:t>
            </a:r>
            <a:r>
              <a:rPr lang="en-GB" sz="3000" baseline="30000" dirty="0" smtClean="0">
                <a:solidFill>
                  <a:schemeClr val="tx1"/>
                </a:solidFill>
              </a:rPr>
              <a:t>th </a:t>
            </a:r>
            <a:r>
              <a:rPr lang="en-GB" sz="3000" dirty="0" smtClean="0">
                <a:solidFill>
                  <a:schemeClr val="tx1"/>
                </a:solidFill>
              </a:rPr>
              <a:t> May 2024.</a:t>
            </a:r>
          </a:p>
          <a:p>
            <a:endParaRPr lang="en-GB" sz="3000" dirty="0">
              <a:solidFill>
                <a:schemeClr val="tx1"/>
              </a:solidFill>
            </a:endParaRPr>
          </a:p>
          <a:p>
            <a:r>
              <a:rPr lang="en-GB" sz="3000" dirty="0" smtClean="0">
                <a:solidFill>
                  <a:schemeClr val="tx1"/>
                </a:solidFill>
              </a:rPr>
              <a:t>Activities include; Canal walk, low ropes, archery, night line, 6 mile walk, orienteering, bouldering and survival skills.</a:t>
            </a:r>
            <a:endParaRPr lang="en-GB" sz="3200" dirty="0">
              <a:solidFill>
                <a:schemeClr val="tx1"/>
              </a:solidFill>
            </a:endParaRPr>
          </a:p>
        </p:txBody>
      </p:sp>
    </p:spTree>
    <p:extLst>
      <p:ext uri="{BB962C8B-B14F-4D97-AF65-F5344CB8AC3E}">
        <p14:creationId xmlns:p14="http://schemas.microsoft.com/office/powerpoint/2010/main" val="92634759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230104" y="-687144"/>
            <a:ext cx="5877598" cy="1575582"/>
          </a:xfrm>
        </p:spPr>
        <p:txBody>
          <a:bodyPr>
            <a:normAutofit/>
          </a:bodyPr>
          <a:lstStyle/>
          <a:p>
            <a:r>
              <a:rPr lang="en-GB" dirty="0" smtClean="0">
                <a:solidFill>
                  <a:schemeClr val="bg1">
                    <a:lumMod val="50000"/>
                    <a:lumOff val="50000"/>
                  </a:schemeClr>
                </a:solidFill>
              </a:rPr>
              <a:t>Getting in touch</a:t>
            </a:r>
            <a:endParaRPr lang="en-GB" dirty="0">
              <a:solidFill>
                <a:schemeClr val="bg1">
                  <a:lumMod val="50000"/>
                  <a:lumOff val="50000"/>
                </a:schemeClr>
              </a:solidFill>
            </a:endParaRPr>
          </a:p>
        </p:txBody>
      </p:sp>
      <p:sp>
        <p:nvSpPr>
          <p:cNvPr id="3" name="Subtitle 2"/>
          <p:cNvSpPr>
            <a:spLocks noGrp="1"/>
          </p:cNvSpPr>
          <p:nvPr>
            <p:ph type="subTitle" idx="1"/>
          </p:nvPr>
        </p:nvSpPr>
        <p:spPr>
          <a:xfrm>
            <a:off x="1582994" y="957264"/>
            <a:ext cx="10501374" cy="5275384"/>
          </a:xfrm>
        </p:spPr>
        <p:txBody>
          <a:bodyPr>
            <a:normAutofit fontScale="85000" lnSpcReduction="10000"/>
          </a:bodyPr>
          <a:lstStyle/>
          <a:p>
            <a:pPr algn="l"/>
            <a:r>
              <a:rPr lang="en-GB" sz="3000" dirty="0" smtClean="0">
                <a:solidFill>
                  <a:schemeClr val="tx1"/>
                </a:solidFill>
              </a:rPr>
              <a:t>Please do get in touch with the class teachers if there is anything that you are unsure about or if there is anything you or your child are worried about.  Please do not let a niggle or a worry turn into a problem.  </a:t>
            </a:r>
          </a:p>
          <a:p>
            <a:pPr algn="l"/>
            <a:r>
              <a:rPr lang="en-GB" sz="3000" dirty="0" smtClean="0">
                <a:solidFill>
                  <a:schemeClr val="tx1"/>
                </a:solidFill>
              </a:rPr>
              <a:t>We are available to give you a ring most days after school; the exception to this is a Wednesday which is our staff meeting day.</a:t>
            </a:r>
          </a:p>
          <a:p>
            <a:pPr algn="l"/>
            <a:endParaRPr lang="en-GB" sz="3000" dirty="0">
              <a:solidFill>
                <a:schemeClr val="bg1">
                  <a:lumMod val="50000"/>
                  <a:lumOff val="50000"/>
                </a:schemeClr>
              </a:solidFill>
            </a:endParaRPr>
          </a:p>
          <a:p>
            <a:pPr algn="l"/>
            <a:r>
              <a:rPr lang="en-GB" sz="3000" dirty="0" smtClean="0">
                <a:solidFill>
                  <a:schemeClr val="tx1"/>
                </a:solidFill>
              </a:rPr>
              <a:t>Thank you for your support.</a:t>
            </a:r>
          </a:p>
          <a:p>
            <a:pPr algn="l"/>
            <a:endParaRPr lang="en-GB" sz="3000" dirty="0">
              <a:solidFill>
                <a:schemeClr val="tx1"/>
              </a:solidFill>
            </a:endParaRPr>
          </a:p>
          <a:p>
            <a:pPr algn="l"/>
            <a:r>
              <a:rPr lang="en-GB" sz="3000" dirty="0" smtClean="0">
                <a:solidFill>
                  <a:schemeClr val="tx1"/>
                </a:solidFill>
              </a:rPr>
              <a:t>Mrs Phillips and Mrs Stevenson</a:t>
            </a:r>
          </a:p>
          <a:p>
            <a:pPr algn="l"/>
            <a:r>
              <a:rPr lang="en-GB" sz="3000" dirty="0" smtClean="0">
                <a:solidFill>
                  <a:schemeClr val="bg1">
                    <a:lumMod val="50000"/>
                    <a:lumOff val="50000"/>
                  </a:schemeClr>
                </a:solidFill>
                <a:hlinkClick r:id="rId2"/>
              </a:rPr>
              <a:t>nicola.phillips@box.wilts.sch.uk</a:t>
            </a:r>
            <a:endParaRPr lang="en-GB" sz="3000" dirty="0" smtClean="0">
              <a:solidFill>
                <a:schemeClr val="bg1">
                  <a:lumMod val="50000"/>
                  <a:lumOff val="50000"/>
                </a:schemeClr>
              </a:solidFill>
            </a:endParaRPr>
          </a:p>
          <a:p>
            <a:pPr algn="l"/>
            <a:r>
              <a:rPr lang="en-GB" sz="3000" dirty="0">
                <a:solidFill>
                  <a:schemeClr val="bg1">
                    <a:lumMod val="50000"/>
                    <a:lumOff val="50000"/>
                  </a:schemeClr>
                </a:solidFill>
                <a:hlinkClick r:id="rId3"/>
              </a:rPr>
              <a:t>j</a:t>
            </a:r>
            <a:r>
              <a:rPr lang="en-GB" sz="3000" dirty="0" smtClean="0">
                <a:solidFill>
                  <a:schemeClr val="bg1">
                    <a:lumMod val="50000"/>
                    <a:lumOff val="50000"/>
                  </a:schemeClr>
                </a:solidFill>
                <a:hlinkClick r:id="rId3"/>
              </a:rPr>
              <a:t>anine.stevenson@box.wilts.sch.uk</a:t>
            </a:r>
            <a:r>
              <a:rPr lang="en-GB" sz="3000" dirty="0" smtClean="0">
                <a:solidFill>
                  <a:schemeClr val="bg1">
                    <a:lumMod val="50000"/>
                    <a:lumOff val="50000"/>
                  </a:schemeClr>
                </a:solidFill>
              </a:rPr>
              <a:t> </a:t>
            </a:r>
            <a:endParaRPr lang="en-GB" sz="3000" dirty="0">
              <a:solidFill>
                <a:schemeClr val="bg1">
                  <a:lumMod val="50000"/>
                  <a:lumOff val="50000"/>
                </a:schemeClr>
              </a:solidFill>
            </a:endParaRPr>
          </a:p>
          <a:p>
            <a:pPr algn="l"/>
            <a:endParaRPr lang="en-GB" sz="3000" dirty="0">
              <a:solidFill>
                <a:schemeClr val="bg1">
                  <a:lumMod val="50000"/>
                  <a:lumOff val="50000"/>
                </a:schemeClr>
              </a:solidFill>
            </a:endParaRPr>
          </a:p>
        </p:txBody>
      </p:sp>
    </p:spTree>
    <p:extLst>
      <p:ext uri="{BB962C8B-B14F-4D97-AF65-F5344CB8AC3E}">
        <p14:creationId xmlns:p14="http://schemas.microsoft.com/office/powerpoint/2010/main" val="1925899184"/>
      </p:ext>
    </p:extLst>
  </p:cSld>
  <p:clrMapOvr>
    <a:masterClrMapping/>
  </p:clrMapOvr>
  <p:timing>
    <p:tnLst>
      <p:par>
        <p:cTn id="1" dur="indefinite" restart="never" nodeType="tmRoot"/>
      </p:par>
    </p:tn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316</TotalTime>
  <Words>887</Words>
  <Application>Microsoft Office PowerPoint</Application>
  <PresentationFormat>Widescreen</PresentationFormat>
  <Paragraphs>80</Paragraphs>
  <Slides>14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Century Gothic</vt:lpstr>
      <vt:lpstr>Comic Sans MS</vt:lpstr>
      <vt:lpstr>Symbol</vt:lpstr>
      <vt:lpstr>Times New Roman</vt:lpstr>
      <vt:lpstr>Wingdings 3</vt:lpstr>
      <vt:lpstr>Wisp</vt:lpstr>
      <vt:lpstr>  Welcome to Beech Class</vt:lpstr>
      <vt:lpstr>Welcome to Beech Class</vt:lpstr>
      <vt:lpstr>General information</vt:lpstr>
      <vt:lpstr>Clothing and water bottles</vt:lpstr>
      <vt:lpstr>Mixed age classes and the curriculum</vt:lpstr>
      <vt:lpstr>This term’s topic and key outcomes is on the website</vt:lpstr>
      <vt:lpstr>Timetables – on the website</vt:lpstr>
      <vt:lpstr>Timetables – on the website</vt:lpstr>
      <vt:lpstr>School Rules</vt:lpstr>
      <vt:lpstr>PowerPoint Presentation</vt:lpstr>
      <vt:lpstr>Reading</vt:lpstr>
      <vt:lpstr>Home learning</vt:lpstr>
      <vt:lpstr>Year 4 residential</vt:lpstr>
      <vt:lpstr>Getting in touch</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Chestnut Class</dc:title>
  <dc:creator>Mrs Phillps</dc:creator>
  <cp:lastModifiedBy>Mrs Stevenson</cp:lastModifiedBy>
  <cp:revision>36</cp:revision>
  <dcterms:created xsi:type="dcterms:W3CDTF">2020-09-04T12:36:57Z</dcterms:created>
  <dcterms:modified xsi:type="dcterms:W3CDTF">2023-09-14T15:16:53Z</dcterms:modified>
</cp:coreProperties>
</file>