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7" r:id="rId3"/>
    <p:sldId id="258" r:id="rId4"/>
    <p:sldId id="264" r:id="rId5"/>
    <p:sldId id="259" r:id="rId6"/>
    <p:sldId id="260" r:id="rId7"/>
    <p:sldId id="271" r:id="rId8"/>
    <p:sldId id="261" r:id="rId9"/>
    <p:sldId id="268" r:id="rId10"/>
    <p:sldId id="269" r:id="rId11"/>
    <p:sldId id="272" r:id="rId12"/>
    <p:sldId id="270" r:id="rId13"/>
    <p:sldId id="263" r:id="rId14"/>
    <p:sldId id="266" r:id="rId15"/>
    <p:sldId id="267" r:id="rId16"/>
    <p:sldId id="273" r:id="rId17"/>
    <p:sldId id="265"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63" d="100"/>
          <a:sy n="63" d="100"/>
        </p:scale>
        <p:origin x="780" y="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F02912-5F39-4B5A-A300-795A6C0AF90B}" type="datetimeFigureOut">
              <a:rPr lang="en-GB" smtClean="0"/>
              <a:t>11/09/2024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3968F8E-2C8F-4A14-9177-58FD8AC03CCD}" type="slidenum">
              <a:rPr lang="en-GB" smtClean="0"/>
              <a:t>‹#›</a:t>
            </a:fld>
            <a:endParaRPr lang="en-GB"/>
          </a:p>
        </p:txBody>
      </p:sp>
    </p:spTree>
    <p:extLst>
      <p:ext uri="{BB962C8B-B14F-4D97-AF65-F5344CB8AC3E}">
        <p14:creationId xmlns:p14="http://schemas.microsoft.com/office/powerpoint/2010/main" val="2957306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3968F8E-2C8F-4A14-9177-58FD8AC03CCD}" type="slidenum">
              <a:rPr lang="en-GB" smtClean="0"/>
              <a:t>10</a:t>
            </a:fld>
            <a:endParaRPr lang="en-GB"/>
          </a:p>
        </p:txBody>
      </p:sp>
    </p:spTree>
    <p:extLst>
      <p:ext uri="{BB962C8B-B14F-4D97-AF65-F5344CB8AC3E}">
        <p14:creationId xmlns:p14="http://schemas.microsoft.com/office/powerpoint/2010/main" val="26105497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833FCE8-EDFC-490A-9D78-4F5BBAF1375A}"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432302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33FCE8-EDFC-490A-9D78-4F5BBAF1375A}"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6369993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833FCE8-EDFC-490A-9D78-4F5BBAF1375A}"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2504045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833FCE8-EDFC-490A-9D78-4F5BBAF1375A}"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201684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833FCE8-EDFC-490A-9D78-4F5BBAF1375A}" type="datetimeFigureOut">
              <a:rPr lang="en-GB" smtClean="0"/>
              <a:t>11/09/2024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781825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833FCE8-EDFC-490A-9D78-4F5BBAF1375A}" type="datetimeFigureOut">
              <a:rPr lang="en-GB" smtClean="0"/>
              <a:t>11/09/2024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26747495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33FCE8-EDFC-490A-9D78-4F5BBAF1375A}" type="datetimeFigureOut">
              <a:rPr lang="en-GB" smtClean="0"/>
              <a:t>11/09/2024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850164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833FCE8-EDFC-490A-9D78-4F5BBAF1375A}"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9392521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833FCE8-EDFC-490A-9D78-4F5BBAF1375A}"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40226288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33FCE8-EDFC-490A-9D78-4F5BBAF1375A}"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1397964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33FCE8-EDFC-490A-9D78-4F5BBAF1375A}"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627331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33FCE8-EDFC-490A-9D78-4F5BBAF1375A}" type="datetimeFigureOut">
              <a:rPr lang="en-GB" smtClean="0"/>
              <a:t>11/09/2024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894B37-C33D-4E3B-8804-93AA72FB10B7}" type="slidenum">
              <a:rPr lang="en-GB" smtClean="0"/>
              <a:t>‹#›</a:t>
            </a:fld>
            <a:endParaRPr lang="en-GB"/>
          </a:p>
        </p:txBody>
      </p:sp>
    </p:spTree>
    <p:extLst>
      <p:ext uri="{BB962C8B-B14F-4D97-AF65-F5344CB8AC3E}">
        <p14:creationId xmlns:p14="http://schemas.microsoft.com/office/powerpoint/2010/main" val="137017087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mailto:Katie.ashton@box.wilts.sch.uk" TargetMode="External"/><Relationship Id="rId2" Type="http://schemas.openxmlformats.org/officeDocument/2006/relationships/hyperlink" Target="mailto:lisa-marie.reed@box.wilts.sch.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79827"/>
            <a:ext cx="9144000" cy="1582689"/>
          </a:xfrm>
        </p:spPr>
        <p:txBody>
          <a:bodyPr/>
          <a:lstStyle/>
          <a:p>
            <a:r>
              <a:rPr lang="en-GB" b="1" dirty="0" smtClean="0">
                <a:solidFill>
                  <a:schemeClr val="bg1"/>
                </a:solidFill>
              </a:rPr>
              <a:t>Welcome to Chestnut Class</a:t>
            </a:r>
            <a:endParaRPr lang="en-GB" b="1" dirty="0">
              <a:solidFill>
                <a:schemeClr val="bg1"/>
              </a:solidFill>
            </a:endParaRPr>
          </a:p>
        </p:txBody>
      </p:sp>
      <p:sp>
        <p:nvSpPr>
          <p:cNvPr id="3" name="Subtitle 2"/>
          <p:cNvSpPr>
            <a:spLocks noGrp="1"/>
          </p:cNvSpPr>
          <p:nvPr>
            <p:ph type="subTitle" idx="1"/>
          </p:nvPr>
        </p:nvSpPr>
        <p:spPr/>
        <p:txBody>
          <a:bodyPr>
            <a:normAutofit lnSpcReduction="10000"/>
          </a:bodyPr>
          <a:lstStyle/>
          <a:p>
            <a:r>
              <a:rPr lang="en-GB" sz="5400" dirty="0" smtClean="0">
                <a:solidFill>
                  <a:schemeClr val="bg1"/>
                </a:solidFill>
              </a:rPr>
              <a:t>Information for parents</a:t>
            </a:r>
          </a:p>
          <a:p>
            <a:r>
              <a:rPr lang="en-GB" sz="5400" dirty="0" smtClean="0">
                <a:solidFill>
                  <a:schemeClr val="bg1"/>
                </a:solidFill>
              </a:rPr>
              <a:t>September 2024</a:t>
            </a:r>
            <a:endParaRPr lang="en-GB" sz="5400" dirty="0">
              <a:solidFill>
                <a:schemeClr val="bg1"/>
              </a:solidFill>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l="-883" t="-986" r="-883" b="-986"/>
          <a:stretch>
            <a:fillRect/>
          </a:stretch>
        </p:blipFill>
        <p:spPr bwMode="auto">
          <a:xfrm>
            <a:off x="4419600" y="2022764"/>
            <a:ext cx="2486025"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47765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3999" y="379827"/>
            <a:ext cx="9476935" cy="1582689"/>
          </a:xfrm>
        </p:spPr>
        <p:txBody>
          <a:bodyPr/>
          <a:lstStyle/>
          <a:p>
            <a:r>
              <a:rPr lang="en-GB" b="1" dirty="0" smtClean="0">
                <a:solidFill>
                  <a:schemeClr val="bg1"/>
                </a:solidFill>
              </a:rPr>
              <a:t>Welcome to Sycamore Class</a:t>
            </a:r>
            <a:endParaRPr lang="en-GB" b="1" dirty="0">
              <a:solidFill>
                <a:schemeClr val="bg1"/>
              </a:solidFill>
            </a:endParaRPr>
          </a:p>
        </p:txBody>
      </p:sp>
      <p:sp>
        <p:nvSpPr>
          <p:cNvPr id="3" name="Subtitle 2"/>
          <p:cNvSpPr>
            <a:spLocks noGrp="1"/>
          </p:cNvSpPr>
          <p:nvPr>
            <p:ph type="subTitle" idx="1"/>
          </p:nvPr>
        </p:nvSpPr>
        <p:spPr>
          <a:xfrm>
            <a:off x="361071" y="2643236"/>
            <a:ext cx="11830929" cy="4691502"/>
          </a:xfrm>
        </p:spPr>
        <p:txBody>
          <a:bodyPr>
            <a:normAutofit/>
          </a:bodyPr>
          <a:lstStyle/>
          <a:p>
            <a:pPr algn="l"/>
            <a:r>
              <a:rPr lang="en-GB" sz="3000" dirty="0" smtClean="0">
                <a:solidFill>
                  <a:schemeClr val="bg1"/>
                </a:solidFill>
              </a:rPr>
              <a:t>It has been a pleasure to welcome your children back into school this September.  </a:t>
            </a:r>
          </a:p>
          <a:p>
            <a:pPr algn="l"/>
            <a:r>
              <a:rPr lang="en-GB" sz="3000" dirty="0" smtClean="0">
                <a:solidFill>
                  <a:schemeClr val="bg1"/>
                </a:solidFill>
              </a:rPr>
              <a:t>Your class teachers are Miss Reed, who teaches on Mondays, Tuesdays and Fridays and Mrs Ashton, who teaches on Wednesdays and Thursdays.</a:t>
            </a:r>
          </a:p>
          <a:p>
            <a:pPr algn="l"/>
            <a:endParaRPr lang="en-GB" sz="3000" dirty="0">
              <a:solidFill>
                <a:schemeClr val="bg1">
                  <a:lumMod val="50000"/>
                  <a:lumOff val="50000"/>
                </a:schemeClr>
              </a:solidFill>
            </a:endParaRPr>
          </a:p>
          <a:p>
            <a:pPr algn="l"/>
            <a:endParaRPr lang="en-GB" sz="3000" dirty="0" smtClean="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l="-883" t="-986" r="-883" b="-986"/>
          <a:stretch>
            <a:fillRect/>
          </a:stretch>
        </p:blipFill>
        <p:spPr bwMode="auto">
          <a:xfrm>
            <a:off x="10030691" y="166256"/>
            <a:ext cx="1931843" cy="108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71338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9931" y="196948"/>
            <a:ext cx="8829823" cy="1041010"/>
          </a:xfrm>
        </p:spPr>
        <p:txBody>
          <a:bodyPr/>
          <a:lstStyle/>
          <a:p>
            <a:r>
              <a:rPr lang="en-GB" b="1" dirty="0" smtClean="0">
                <a:solidFill>
                  <a:schemeClr val="bg1"/>
                </a:solidFill>
              </a:rPr>
              <a:t>General information</a:t>
            </a:r>
            <a:endParaRPr lang="en-GB" b="1" dirty="0">
              <a:solidFill>
                <a:schemeClr val="bg1"/>
              </a:solidFill>
            </a:endParaRPr>
          </a:p>
        </p:txBody>
      </p:sp>
      <p:sp>
        <p:nvSpPr>
          <p:cNvPr id="3" name="Subtitle 2"/>
          <p:cNvSpPr>
            <a:spLocks noGrp="1"/>
          </p:cNvSpPr>
          <p:nvPr>
            <p:ph type="subTitle" idx="1"/>
          </p:nvPr>
        </p:nvSpPr>
        <p:spPr>
          <a:xfrm>
            <a:off x="196948" y="1237958"/>
            <a:ext cx="11830929" cy="5275384"/>
          </a:xfrm>
        </p:spPr>
        <p:txBody>
          <a:bodyPr>
            <a:normAutofit/>
          </a:bodyPr>
          <a:lstStyle/>
          <a:p>
            <a:pPr algn="l"/>
            <a:endParaRPr lang="en-GB" sz="3000" dirty="0" smtClean="0">
              <a:solidFill>
                <a:schemeClr val="bg1">
                  <a:lumMod val="50000"/>
                  <a:lumOff val="50000"/>
                </a:schemeClr>
              </a:solidFill>
            </a:endParaRPr>
          </a:p>
          <a:p>
            <a:pPr algn="l"/>
            <a:r>
              <a:rPr lang="en-GB" sz="3000" dirty="0" smtClean="0">
                <a:solidFill>
                  <a:schemeClr val="bg1"/>
                </a:solidFill>
              </a:rPr>
              <a:t>Drop off time: 8.45am  - gates and doors are locked just before 9am ready for assembly to start at 9am</a:t>
            </a:r>
          </a:p>
          <a:p>
            <a:pPr algn="l"/>
            <a:endParaRPr lang="en-GB" sz="3000" dirty="0" smtClean="0">
              <a:solidFill>
                <a:schemeClr val="bg1"/>
              </a:solidFill>
            </a:endParaRPr>
          </a:p>
          <a:p>
            <a:pPr algn="l"/>
            <a:r>
              <a:rPr lang="en-GB" sz="3000" dirty="0" smtClean="0">
                <a:solidFill>
                  <a:schemeClr val="bg1"/>
                </a:solidFill>
              </a:rPr>
              <a:t>Home time: 3.25pm</a:t>
            </a: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smtClean="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spTree>
    <p:extLst>
      <p:ext uri="{BB962C8B-B14F-4D97-AF65-F5344CB8AC3E}">
        <p14:creationId xmlns:p14="http://schemas.microsoft.com/office/powerpoint/2010/main" val="5078034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9931" y="196948"/>
            <a:ext cx="8829823" cy="1041010"/>
          </a:xfrm>
        </p:spPr>
        <p:txBody>
          <a:bodyPr/>
          <a:lstStyle/>
          <a:p>
            <a:r>
              <a:rPr lang="en-GB" b="1" dirty="0" smtClean="0">
                <a:solidFill>
                  <a:schemeClr val="bg1"/>
                </a:solidFill>
              </a:rPr>
              <a:t>Clothing and water bottles</a:t>
            </a:r>
            <a:endParaRPr lang="en-GB" b="1" dirty="0">
              <a:solidFill>
                <a:schemeClr val="bg1"/>
              </a:solidFill>
            </a:endParaRPr>
          </a:p>
        </p:txBody>
      </p:sp>
      <p:sp>
        <p:nvSpPr>
          <p:cNvPr id="3" name="Subtitle 2"/>
          <p:cNvSpPr>
            <a:spLocks noGrp="1"/>
          </p:cNvSpPr>
          <p:nvPr>
            <p:ph type="subTitle" idx="1"/>
          </p:nvPr>
        </p:nvSpPr>
        <p:spPr>
          <a:xfrm>
            <a:off x="196948" y="1237958"/>
            <a:ext cx="11830929" cy="5275384"/>
          </a:xfrm>
        </p:spPr>
        <p:txBody>
          <a:bodyPr>
            <a:normAutofit/>
          </a:bodyPr>
          <a:lstStyle/>
          <a:p>
            <a:pPr algn="l"/>
            <a:r>
              <a:rPr lang="en-GB" sz="3000" dirty="0" smtClean="0">
                <a:solidFill>
                  <a:schemeClr val="bg1"/>
                </a:solidFill>
              </a:rPr>
              <a:t>Please can your child bring a water bottle to school every day.</a:t>
            </a:r>
          </a:p>
          <a:p>
            <a:pPr algn="l"/>
            <a:endParaRPr lang="en-GB" sz="3000" dirty="0" smtClean="0">
              <a:solidFill>
                <a:schemeClr val="bg1"/>
              </a:solidFill>
            </a:endParaRPr>
          </a:p>
          <a:p>
            <a:pPr algn="l"/>
            <a:r>
              <a:rPr lang="en-GB" sz="3000" dirty="0" smtClean="0">
                <a:solidFill>
                  <a:schemeClr val="bg1"/>
                </a:solidFill>
              </a:rPr>
              <a:t>Please </a:t>
            </a:r>
            <a:r>
              <a:rPr lang="en-GB" sz="3000" dirty="0">
                <a:solidFill>
                  <a:schemeClr val="bg1"/>
                </a:solidFill>
              </a:rPr>
              <a:t>can all clothing and belongings be clearly labelled with your child’s name so we can reunite any strayed items with their owner as quickly as possible.</a:t>
            </a:r>
          </a:p>
          <a:p>
            <a:pPr algn="l"/>
            <a:endParaRPr lang="en-GB" sz="3000" dirty="0">
              <a:solidFill>
                <a:schemeClr val="bg1">
                  <a:lumMod val="50000"/>
                  <a:lumOff val="50000"/>
                </a:schemeClr>
              </a:solidFill>
            </a:endParaRPr>
          </a:p>
          <a:p>
            <a:pPr algn="l"/>
            <a:r>
              <a:rPr lang="en-GB" sz="3000" dirty="0" smtClean="0">
                <a:solidFill>
                  <a:schemeClr val="bg1"/>
                </a:solidFill>
              </a:rPr>
              <a:t>Please have a coat in school every day as we will go out as often as we can. </a:t>
            </a:r>
          </a:p>
          <a:p>
            <a:pPr algn="l"/>
            <a:endParaRPr lang="en-GB" sz="3000" dirty="0">
              <a:solidFill>
                <a:schemeClr val="bg1"/>
              </a:solidFill>
            </a:endParaRPr>
          </a:p>
          <a:p>
            <a:pPr algn="l"/>
            <a:r>
              <a:rPr lang="en-GB" sz="3000" dirty="0" smtClean="0">
                <a:solidFill>
                  <a:schemeClr val="bg1"/>
                </a:solidFill>
              </a:rPr>
              <a:t>Cloakroom space</a:t>
            </a: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spTree>
    <p:extLst>
      <p:ext uri="{BB962C8B-B14F-4D97-AF65-F5344CB8AC3E}">
        <p14:creationId xmlns:p14="http://schemas.microsoft.com/office/powerpoint/2010/main" val="26706392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1071" y="300892"/>
            <a:ext cx="11830929" cy="1069145"/>
          </a:xfrm>
        </p:spPr>
        <p:txBody>
          <a:bodyPr>
            <a:normAutofit/>
          </a:bodyPr>
          <a:lstStyle/>
          <a:p>
            <a:r>
              <a:rPr lang="en-GB" b="1" dirty="0" smtClean="0">
                <a:solidFill>
                  <a:schemeClr val="bg1"/>
                </a:solidFill>
              </a:rPr>
              <a:t>Mixed age classes and the curriculu</a:t>
            </a:r>
            <a:r>
              <a:rPr lang="en-GB" b="1" dirty="0">
                <a:solidFill>
                  <a:schemeClr val="bg1"/>
                </a:solidFill>
              </a:rPr>
              <a:t>m</a:t>
            </a:r>
          </a:p>
        </p:txBody>
      </p:sp>
      <p:sp>
        <p:nvSpPr>
          <p:cNvPr id="3" name="Subtitle 2"/>
          <p:cNvSpPr>
            <a:spLocks noGrp="1"/>
          </p:cNvSpPr>
          <p:nvPr>
            <p:ph type="subTitle" idx="1"/>
          </p:nvPr>
        </p:nvSpPr>
        <p:spPr>
          <a:xfrm>
            <a:off x="239151" y="1603717"/>
            <a:ext cx="11830929" cy="5275384"/>
          </a:xfrm>
        </p:spPr>
        <p:txBody>
          <a:bodyPr>
            <a:normAutofit lnSpcReduction="10000"/>
          </a:bodyPr>
          <a:lstStyle/>
          <a:p>
            <a:pPr algn="l"/>
            <a:r>
              <a:rPr lang="en-GB" sz="3000" dirty="0" smtClean="0">
                <a:solidFill>
                  <a:schemeClr val="bg1"/>
                </a:solidFill>
              </a:rPr>
              <a:t>The children in Sycamore Class are made up of all of the year 6 children and the oldest year 5 children.  </a:t>
            </a:r>
            <a:endParaRPr lang="en-GB" sz="3000" dirty="0">
              <a:solidFill>
                <a:schemeClr val="bg1"/>
              </a:solidFill>
            </a:endParaRPr>
          </a:p>
          <a:p>
            <a:pPr algn="l"/>
            <a:r>
              <a:rPr lang="en-GB" sz="3000" dirty="0" smtClean="0">
                <a:solidFill>
                  <a:schemeClr val="bg1"/>
                </a:solidFill>
              </a:rPr>
              <a:t>They receive a broad and balanced curriculum based upon year group objectives from the National Curriculum.  </a:t>
            </a:r>
          </a:p>
          <a:p>
            <a:pPr algn="l"/>
            <a:r>
              <a:rPr lang="en-GB" sz="3000" dirty="0" smtClean="0">
                <a:solidFill>
                  <a:schemeClr val="bg1"/>
                </a:solidFill>
              </a:rPr>
              <a:t>We have a rolling curriculum programme which means that no topic is repeated in any two year cycle.  Some key skills may be repeated to ensure that children are secure on the basics.</a:t>
            </a:r>
          </a:p>
          <a:p>
            <a:pPr algn="l"/>
            <a:endParaRPr lang="en-US" sz="3000" dirty="0">
              <a:solidFill>
                <a:schemeClr val="bg1"/>
              </a:solidFill>
            </a:endParaRPr>
          </a:p>
          <a:p>
            <a:pPr algn="l"/>
            <a:r>
              <a:rPr lang="en-US" sz="3000" dirty="0" err="1" smtClean="0">
                <a:solidFill>
                  <a:schemeClr val="bg1"/>
                </a:solidFill>
              </a:rPr>
              <a:t>Maths</a:t>
            </a:r>
            <a:r>
              <a:rPr lang="en-US" sz="3000" dirty="0">
                <a:solidFill>
                  <a:schemeClr val="bg1"/>
                </a:solidFill>
              </a:rPr>
              <a:t> </a:t>
            </a:r>
            <a:r>
              <a:rPr lang="en-US" sz="3000" dirty="0" smtClean="0">
                <a:solidFill>
                  <a:schemeClr val="bg1"/>
                </a:solidFill>
              </a:rPr>
              <a:t>will now be taught in straight year groups across the school. </a:t>
            </a:r>
          </a:p>
          <a:p>
            <a:pPr algn="l"/>
            <a:r>
              <a:rPr lang="en-US" sz="3000" dirty="0" smtClean="0">
                <a:solidFill>
                  <a:schemeClr val="bg1"/>
                </a:solidFill>
              </a:rPr>
              <a:t>Year 5 will be taught by Miss Wells/</a:t>
            </a:r>
            <a:r>
              <a:rPr lang="en-US" sz="3000" dirty="0" err="1" smtClean="0">
                <a:solidFill>
                  <a:schemeClr val="bg1"/>
                </a:solidFill>
              </a:rPr>
              <a:t>Mrs</a:t>
            </a:r>
            <a:r>
              <a:rPr lang="en-US" sz="3000" dirty="0" smtClean="0">
                <a:solidFill>
                  <a:schemeClr val="bg1"/>
                </a:solidFill>
              </a:rPr>
              <a:t> James</a:t>
            </a:r>
          </a:p>
          <a:p>
            <a:pPr algn="l"/>
            <a:r>
              <a:rPr lang="en-US" sz="3000" dirty="0" smtClean="0">
                <a:solidFill>
                  <a:schemeClr val="bg1"/>
                </a:solidFill>
              </a:rPr>
              <a:t>Year 6 will be taught by Miss Reed/</a:t>
            </a:r>
            <a:r>
              <a:rPr lang="en-US" sz="3000" dirty="0" err="1" smtClean="0">
                <a:solidFill>
                  <a:schemeClr val="bg1"/>
                </a:solidFill>
              </a:rPr>
              <a:t>Mrs</a:t>
            </a:r>
            <a:r>
              <a:rPr lang="en-US" sz="3000" dirty="0" smtClean="0">
                <a:solidFill>
                  <a:schemeClr val="bg1"/>
                </a:solidFill>
              </a:rPr>
              <a:t> Ashton </a:t>
            </a:r>
            <a:endParaRPr lang="en-GB" sz="3000" dirty="0" smtClean="0">
              <a:solidFill>
                <a:schemeClr val="bg1"/>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spTree>
    <p:extLst>
      <p:ext uri="{BB962C8B-B14F-4D97-AF65-F5344CB8AC3E}">
        <p14:creationId xmlns:p14="http://schemas.microsoft.com/office/powerpoint/2010/main" val="11796729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717" y="-239151"/>
            <a:ext cx="11830929" cy="1069145"/>
          </a:xfrm>
        </p:spPr>
        <p:txBody>
          <a:bodyPr>
            <a:normAutofit/>
          </a:bodyPr>
          <a:lstStyle/>
          <a:p>
            <a:r>
              <a:rPr lang="en-GB" sz="4000" dirty="0" smtClean="0">
                <a:solidFill>
                  <a:schemeClr val="bg1">
                    <a:lumMod val="50000"/>
                    <a:lumOff val="50000"/>
                  </a:schemeClr>
                </a:solidFill>
              </a:rPr>
              <a:t>This term’s topic and key outcomes</a:t>
            </a:r>
            <a:endParaRPr lang="en-GB" sz="4000" dirty="0">
              <a:solidFill>
                <a:schemeClr val="bg1">
                  <a:lumMod val="50000"/>
                  <a:lumOff val="50000"/>
                </a:schemeClr>
              </a:solidFill>
            </a:endParaRPr>
          </a:p>
        </p:txBody>
      </p:sp>
      <p:sp>
        <p:nvSpPr>
          <p:cNvPr id="3" name="Subtitle 2"/>
          <p:cNvSpPr>
            <a:spLocks noGrp="1"/>
          </p:cNvSpPr>
          <p:nvPr>
            <p:ph type="subTitle" idx="1"/>
          </p:nvPr>
        </p:nvSpPr>
        <p:spPr>
          <a:xfrm>
            <a:off x="239151" y="1603717"/>
            <a:ext cx="11830929" cy="5275384"/>
          </a:xfrm>
        </p:spPr>
        <p:txBody>
          <a:bodyPr>
            <a:normAutofit/>
          </a:bodyPr>
          <a:lstStyle/>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5" name="Picture 4"/>
          <p:cNvPicPr>
            <a:picLocks noChangeAspect="1"/>
          </p:cNvPicPr>
          <p:nvPr/>
        </p:nvPicPr>
        <p:blipFill>
          <a:blip r:embed="rId2"/>
          <a:stretch>
            <a:fillRect/>
          </a:stretch>
        </p:blipFill>
        <p:spPr>
          <a:xfrm>
            <a:off x="1770592" y="664387"/>
            <a:ext cx="8768045" cy="6214714"/>
          </a:xfrm>
          <a:prstGeom prst="rect">
            <a:avLst/>
          </a:prstGeom>
        </p:spPr>
      </p:pic>
    </p:spTree>
    <p:extLst>
      <p:ext uri="{BB962C8B-B14F-4D97-AF65-F5344CB8AC3E}">
        <p14:creationId xmlns:p14="http://schemas.microsoft.com/office/powerpoint/2010/main" val="21349794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pPr algn="ctr"/>
            <a:r>
              <a:rPr lang="en-US" b="1" dirty="0" smtClean="0">
                <a:solidFill>
                  <a:schemeClr val="bg1"/>
                </a:solidFill>
              </a:rPr>
              <a:t>Sycamore Class Timetable</a:t>
            </a:r>
            <a:endParaRPr lang="en-GB" b="1" dirty="0">
              <a:solidFill>
                <a:schemeClr val="bg1"/>
              </a:solidFill>
            </a:endParaRPr>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369578" y="1427274"/>
            <a:ext cx="11452844" cy="5148040"/>
          </a:xfrm>
          <a:prstGeom prst="rect">
            <a:avLst/>
          </a:prstGeom>
        </p:spPr>
      </p:pic>
    </p:spTree>
    <p:extLst>
      <p:ext uri="{BB962C8B-B14F-4D97-AF65-F5344CB8AC3E}">
        <p14:creationId xmlns:p14="http://schemas.microsoft.com/office/powerpoint/2010/main" val="9274413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9151" y="0"/>
            <a:ext cx="11830929" cy="1069145"/>
          </a:xfrm>
        </p:spPr>
        <p:txBody>
          <a:bodyPr>
            <a:normAutofit/>
          </a:bodyPr>
          <a:lstStyle/>
          <a:p>
            <a:r>
              <a:rPr lang="en-US" b="1" dirty="0" smtClean="0">
                <a:solidFill>
                  <a:schemeClr val="bg1"/>
                </a:solidFill>
              </a:rPr>
              <a:t>Timetables</a:t>
            </a:r>
            <a:endParaRPr lang="en-GB" b="1" dirty="0">
              <a:solidFill>
                <a:schemeClr val="bg1"/>
              </a:solidFill>
            </a:endParaRPr>
          </a:p>
        </p:txBody>
      </p:sp>
      <p:sp>
        <p:nvSpPr>
          <p:cNvPr id="3" name="Subtitle 2"/>
          <p:cNvSpPr>
            <a:spLocks noGrp="1"/>
          </p:cNvSpPr>
          <p:nvPr>
            <p:ph type="subTitle" idx="1"/>
          </p:nvPr>
        </p:nvSpPr>
        <p:spPr>
          <a:xfrm>
            <a:off x="239151" y="943317"/>
            <a:ext cx="11830929" cy="5275384"/>
          </a:xfrm>
        </p:spPr>
        <p:txBody>
          <a:bodyPr>
            <a:noAutofit/>
          </a:bodyPr>
          <a:lstStyle/>
          <a:p>
            <a:pPr marL="457200" indent="-457200" algn="l">
              <a:buFont typeface="Arial" panose="020B0604020202020204" pitchFamily="34" charset="0"/>
              <a:buChar char="•"/>
            </a:pPr>
            <a:r>
              <a:rPr lang="en-GB" sz="2500" b="1" u="sng" dirty="0" smtClean="0">
                <a:solidFill>
                  <a:schemeClr val="bg1"/>
                </a:solidFill>
              </a:rPr>
              <a:t>PE</a:t>
            </a:r>
            <a:r>
              <a:rPr lang="en-GB" sz="2500" dirty="0" smtClean="0">
                <a:solidFill>
                  <a:schemeClr val="bg1"/>
                </a:solidFill>
              </a:rPr>
              <a:t>: PE is on a </a:t>
            </a:r>
            <a:r>
              <a:rPr lang="en-GB" sz="2500" b="1" dirty="0" smtClean="0">
                <a:solidFill>
                  <a:schemeClr val="bg1"/>
                </a:solidFill>
              </a:rPr>
              <a:t>Monday</a:t>
            </a:r>
            <a:r>
              <a:rPr lang="en-GB" sz="2500" dirty="0" smtClean="0">
                <a:solidFill>
                  <a:schemeClr val="bg1"/>
                </a:solidFill>
              </a:rPr>
              <a:t> and a </a:t>
            </a:r>
            <a:r>
              <a:rPr lang="en-GB" sz="2500" b="1" dirty="0" smtClean="0">
                <a:solidFill>
                  <a:schemeClr val="bg1"/>
                </a:solidFill>
              </a:rPr>
              <a:t>Wednesday</a:t>
            </a:r>
            <a:r>
              <a:rPr lang="en-GB" sz="2500" dirty="0" smtClean="0">
                <a:solidFill>
                  <a:schemeClr val="bg1"/>
                </a:solidFill>
              </a:rPr>
              <a:t>.  Please ensure that your child has their full PE kit in school - daps/trainers, navy blue shorts and a white t-shirt and a navy jumper for outside PE.</a:t>
            </a:r>
          </a:p>
          <a:p>
            <a:pPr marL="457200" indent="-457200" algn="l">
              <a:buFont typeface="Arial" panose="020B0604020202020204" pitchFamily="34" charset="0"/>
              <a:buChar char="•"/>
            </a:pPr>
            <a:endParaRPr lang="en-GB" sz="2500" dirty="0">
              <a:solidFill>
                <a:schemeClr val="bg1">
                  <a:lumMod val="50000"/>
                  <a:lumOff val="50000"/>
                </a:schemeClr>
              </a:solidFill>
            </a:endParaRPr>
          </a:p>
          <a:p>
            <a:pPr marL="457200" indent="-457200" algn="l">
              <a:buFont typeface="Arial" panose="020B0604020202020204" pitchFamily="34" charset="0"/>
              <a:buChar char="•"/>
            </a:pPr>
            <a:r>
              <a:rPr lang="en-GB" sz="2500" b="1" u="sng" dirty="0" smtClean="0">
                <a:solidFill>
                  <a:schemeClr val="bg1"/>
                </a:solidFill>
              </a:rPr>
              <a:t>Spellings</a:t>
            </a:r>
            <a:r>
              <a:rPr lang="en-GB" sz="2500" dirty="0" smtClean="0">
                <a:solidFill>
                  <a:schemeClr val="bg1"/>
                </a:solidFill>
              </a:rPr>
              <a:t>: New spellings will be given out each </a:t>
            </a:r>
            <a:r>
              <a:rPr lang="en-GB" sz="2500" b="1" dirty="0" smtClean="0">
                <a:solidFill>
                  <a:schemeClr val="bg1"/>
                </a:solidFill>
              </a:rPr>
              <a:t>Friday</a:t>
            </a:r>
            <a:r>
              <a:rPr lang="en-GB" sz="2500" dirty="0" smtClean="0">
                <a:solidFill>
                  <a:schemeClr val="bg1"/>
                </a:solidFill>
              </a:rPr>
              <a:t> and the spelling test will be on </a:t>
            </a:r>
            <a:r>
              <a:rPr lang="en-GB" sz="2500" b="1" dirty="0" smtClean="0">
                <a:solidFill>
                  <a:schemeClr val="bg1"/>
                </a:solidFill>
              </a:rPr>
              <a:t>Fridays</a:t>
            </a:r>
            <a:r>
              <a:rPr lang="en-GB" sz="2500" dirty="0" smtClean="0">
                <a:solidFill>
                  <a:schemeClr val="bg1"/>
                </a:solidFill>
              </a:rPr>
              <a:t>.</a:t>
            </a:r>
          </a:p>
          <a:p>
            <a:pPr marL="457200" indent="-457200" algn="l">
              <a:buFont typeface="Arial" panose="020B0604020202020204" pitchFamily="34" charset="0"/>
              <a:buChar char="•"/>
            </a:pPr>
            <a:endParaRPr lang="en-GB" sz="2500" dirty="0">
              <a:solidFill>
                <a:schemeClr val="bg1"/>
              </a:solidFill>
            </a:endParaRPr>
          </a:p>
          <a:p>
            <a:pPr marL="457200" indent="-457200" algn="l">
              <a:buFont typeface="Arial" panose="020B0604020202020204" pitchFamily="34" charset="0"/>
              <a:buChar char="•"/>
            </a:pPr>
            <a:r>
              <a:rPr lang="en-GB" sz="2500" b="1" u="sng" dirty="0" smtClean="0">
                <a:solidFill>
                  <a:schemeClr val="bg1"/>
                </a:solidFill>
              </a:rPr>
              <a:t>Home learning:</a:t>
            </a:r>
            <a:r>
              <a:rPr lang="en-GB" sz="2500" dirty="0" smtClean="0">
                <a:solidFill>
                  <a:schemeClr val="bg1"/>
                </a:solidFill>
              </a:rPr>
              <a:t> This will usually be set on a </a:t>
            </a:r>
            <a:r>
              <a:rPr lang="en-GB" sz="2500" b="1" dirty="0" smtClean="0">
                <a:solidFill>
                  <a:schemeClr val="bg1"/>
                </a:solidFill>
              </a:rPr>
              <a:t>Friday</a:t>
            </a:r>
            <a:r>
              <a:rPr lang="en-GB" sz="2500" dirty="0" smtClean="0">
                <a:solidFill>
                  <a:schemeClr val="bg1"/>
                </a:solidFill>
              </a:rPr>
              <a:t> to be handed in on the following </a:t>
            </a:r>
            <a:r>
              <a:rPr lang="en-GB" sz="2500" b="1" dirty="0" smtClean="0">
                <a:solidFill>
                  <a:schemeClr val="bg1"/>
                </a:solidFill>
              </a:rPr>
              <a:t>Wednesday</a:t>
            </a:r>
            <a:r>
              <a:rPr lang="en-GB" sz="2500" dirty="0" smtClean="0">
                <a:solidFill>
                  <a:schemeClr val="bg1"/>
                </a:solidFill>
              </a:rPr>
              <a:t>.  This may occasionally change if, for example, a project homework is set. Homework will be published weekly on the Sycamore class page of the school website.</a:t>
            </a:r>
          </a:p>
          <a:p>
            <a:pPr marL="457200" indent="-457200" algn="l">
              <a:buFont typeface="Arial" panose="020B0604020202020204" pitchFamily="34" charset="0"/>
              <a:buChar char="•"/>
            </a:pPr>
            <a:endParaRPr lang="en-GB" sz="2500" dirty="0" smtClean="0">
              <a:solidFill>
                <a:schemeClr val="bg1"/>
              </a:solidFill>
            </a:endParaRPr>
          </a:p>
          <a:p>
            <a:pPr marL="457200" indent="-457200" algn="l">
              <a:buFont typeface="Arial" panose="020B0604020202020204" pitchFamily="34" charset="0"/>
              <a:buChar char="•"/>
            </a:pPr>
            <a:r>
              <a:rPr lang="en-GB" sz="2500" b="1" u="sng" dirty="0" smtClean="0">
                <a:solidFill>
                  <a:schemeClr val="bg1"/>
                </a:solidFill>
              </a:rPr>
              <a:t>Reading Diary: </a:t>
            </a:r>
            <a:r>
              <a:rPr lang="en-GB" sz="2500" dirty="0" smtClean="0">
                <a:solidFill>
                  <a:schemeClr val="bg1"/>
                </a:solidFill>
              </a:rPr>
              <a:t>A book review needs to be completed weekly in their reading diary but do let us know if the book review is becoming a barrier to reading for pleasure. There will be suggested book review questions in the front of the reading diary. </a:t>
            </a:r>
            <a:endParaRPr lang="en-GB" sz="2500" dirty="0">
              <a:solidFill>
                <a:schemeClr val="bg1"/>
              </a:solidFill>
            </a:endParaRPr>
          </a:p>
        </p:txBody>
      </p:sp>
    </p:spTree>
    <p:extLst>
      <p:ext uri="{BB962C8B-B14F-4D97-AF65-F5344CB8AC3E}">
        <p14:creationId xmlns:p14="http://schemas.microsoft.com/office/powerpoint/2010/main" val="16688132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chemeClr val="bg1"/>
                </a:solidFill>
              </a:rPr>
              <a:t>Swimming</a:t>
            </a:r>
            <a:endParaRPr lang="en-GB" b="1" dirty="0">
              <a:solidFill>
                <a:schemeClr val="bg1"/>
              </a:solidFill>
            </a:endParaRPr>
          </a:p>
        </p:txBody>
      </p:sp>
      <p:sp>
        <p:nvSpPr>
          <p:cNvPr id="3" name="Content Placeholder 2"/>
          <p:cNvSpPr>
            <a:spLocks noGrp="1"/>
          </p:cNvSpPr>
          <p:nvPr>
            <p:ph idx="1"/>
          </p:nvPr>
        </p:nvSpPr>
        <p:spPr/>
        <p:txBody>
          <a:bodyPr/>
          <a:lstStyle/>
          <a:p>
            <a:pPr marL="0" indent="0">
              <a:buNone/>
            </a:pPr>
            <a:r>
              <a:rPr lang="en-GB" dirty="0" smtClean="0">
                <a:solidFill>
                  <a:schemeClr val="bg1"/>
                </a:solidFill>
              </a:rPr>
              <a:t>Year 5 will be swimming for two terms this year, which will take place in term 5 and 6. </a:t>
            </a:r>
          </a:p>
          <a:p>
            <a:pPr marL="0" indent="0">
              <a:buNone/>
            </a:pPr>
            <a:endParaRPr lang="en-US" dirty="0" smtClean="0">
              <a:solidFill>
                <a:schemeClr val="bg1"/>
              </a:solidFill>
            </a:endParaRPr>
          </a:p>
        </p:txBody>
      </p:sp>
    </p:spTree>
    <p:extLst>
      <p:ext uri="{BB962C8B-B14F-4D97-AF65-F5344CB8AC3E}">
        <p14:creationId xmlns:p14="http://schemas.microsoft.com/office/powerpoint/2010/main" val="24625940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9151" y="0"/>
            <a:ext cx="11830929" cy="1069145"/>
          </a:xfrm>
        </p:spPr>
        <p:txBody>
          <a:bodyPr>
            <a:normAutofit/>
          </a:bodyPr>
          <a:lstStyle/>
          <a:p>
            <a:r>
              <a:rPr lang="en-GB" b="1" dirty="0" smtClean="0">
                <a:solidFill>
                  <a:schemeClr val="bg1"/>
                </a:solidFill>
              </a:rPr>
              <a:t>Reading</a:t>
            </a:r>
            <a:endParaRPr lang="en-GB" b="1" dirty="0">
              <a:solidFill>
                <a:schemeClr val="bg1"/>
              </a:solidFill>
            </a:endParaRPr>
          </a:p>
        </p:txBody>
      </p:sp>
      <p:sp>
        <p:nvSpPr>
          <p:cNvPr id="3" name="Subtitle 2"/>
          <p:cNvSpPr>
            <a:spLocks noGrp="1"/>
          </p:cNvSpPr>
          <p:nvPr>
            <p:ph type="subTitle" idx="1"/>
          </p:nvPr>
        </p:nvSpPr>
        <p:spPr>
          <a:xfrm>
            <a:off x="164884" y="953477"/>
            <a:ext cx="11813756" cy="4868203"/>
          </a:xfrm>
        </p:spPr>
        <p:txBody>
          <a:bodyPr>
            <a:noAutofit/>
          </a:bodyPr>
          <a:lstStyle/>
          <a:p>
            <a:pPr marL="457200" indent="-457200" algn="l">
              <a:buFont typeface="Arial" panose="020B0604020202020204" pitchFamily="34" charset="0"/>
              <a:buChar char="•"/>
            </a:pPr>
            <a:r>
              <a:rPr lang="en-US" sz="3000" dirty="0" smtClean="0">
                <a:solidFill>
                  <a:schemeClr val="bg1"/>
                </a:solidFill>
              </a:rPr>
              <a:t>Reading </a:t>
            </a:r>
            <a:r>
              <a:rPr lang="en-US" sz="3000" dirty="0">
                <a:solidFill>
                  <a:schemeClr val="bg1"/>
                </a:solidFill>
              </a:rPr>
              <a:t>is an essential life skill and at the heart of the school curriculum. Children who enjoy reading progress well in </a:t>
            </a:r>
            <a:r>
              <a:rPr lang="en-US" sz="3000" dirty="0" smtClean="0">
                <a:solidFill>
                  <a:schemeClr val="bg1"/>
                </a:solidFill>
              </a:rPr>
              <a:t>school. </a:t>
            </a:r>
          </a:p>
          <a:p>
            <a:pPr marL="457200" indent="-457200" algn="l">
              <a:buFont typeface="Arial" panose="020B0604020202020204" pitchFamily="34" charset="0"/>
              <a:buChar char="•"/>
            </a:pPr>
            <a:r>
              <a:rPr lang="en-US" sz="3000" dirty="0" smtClean="0">
                <a:solidFill>
                  <a:schemeClr val="bg1"/>
                </a:solidFill>
              </a:rPr>
              <a:t>Sycamore class will have </a:t>
            </a:r>
            <a:r>
              <a:rPr lang="en-US" sz="3000" dirty="0">
                <a:solidFill>
                  <a:schemeClr val="bg1"/>
                </a:solidFill>
              </a:rPr>
              <a:t>d</a:t>
            </a:r>
            <a:r>
              <a:rPr lang="en-US" sz="3000" dirty="0" smtClean="0">
                <a:solidFill>
                  <a:schemeClr val="bg1"/>
                </a:solidFill>
              </a:rPr>
              <a:t>aily reading lessons and will be read a class novel at the end of the day to encourage reading for pleasure. </a:t>
            </a:r>
          </a:p>
          <a:p>
            <a:pPr marL="457200" indent="-457200" algn="l">
              <a:buFont typeface="Arial" panose="020B0604020202020204" pitchFamily="34" charset="0"/>
              <a:buChar char="•"/>
            </a:pPr>
            <a:r>
              <a:rPr lang="en-US" sz="3000" dirty="0" smtClean="0">
                <a:solidFill>
                  <a:schemeClr val="bg1"/>
                </a:solidFill>
              </a:rPr>
              <a:t>Ideally</a:t>
            </a:r>
            <a:r>
              <a:rPr lang="en-US" sz="3000" dirty="0">
                <a:solidFill>
                  <a:schemeClr val="bg1"/>
                </a:solidFill>
              </a:rPr>
              <a:t>, children should </a:t>
            </a:r>
            <a:r>
              <a:rPr lang="en-US" sz="3000" dirty="0" smtClean="0">
                <a:solidFill>
                  <a:schemeClr val="bg1"/>
                </a:solidFill>
              </a:rPr>
              <a:t>also be </a:t>
            </a:r>
            <a:r>
              <a:rPr lang="en-US" sz="3000" dirty="0">
                <a:solidFill>
                  <a:schemeClr val="bg1"/>
                </a:solidFill>
              </a:rPr>
              <a:t>reading at </a:t>
            </a:r>
            <a:r>
              <a:rPr lang="en-US" sz="3000" dirty="0" smtClean="0">
                <a:solidFill>
                  <a:schemeClr val="bg1"/>
                </a:solidFill>
              </a:rPr>
              <a:t>home daily.</a:t>
            </a:r>
            <a:r>
              <a:rPr lang="en-US" sz="3000" dirty="0">
                <a:solidFill>
                  <a:schemeClr val="bg1"/>
                </a:solidFill>
              </a:rPr>
              <a:t> </a:t>
            </a:r>
            <a:endParaRPr lang="en-US" sz="3000" dirty="0" smtClean="0">
              <a:solidFill>
                <a:schemeClr val="bg1"/>
              </a:solidFill>
            </a:endParaRPr>
          </a:p>
          <a:p>
            <a:pPr marL="457200" indent="-457200" algn="l">
              <a:buFont typeface="Arial" panose="020B0604020202020204" pitchFamily="34" charset="0"/>
              <a:buChar char="•"/>
            </a:pPr>
            <a:r>
              <a:rPr lang="en-GB" sz="3000" dirty="0" smtClean="0">
                <a:solidFill>
                  <a:schemeClr val="bg1"/>
                </a:solidFill>
              </a:rPr>
              <a:t>A </a:t>
            </a:r>
            <a:r>
              <a:rPr lang="en-GB" sz="3000" dirty="0">
                <a:solidFill>
                  <a:schemeClr val="bg1"/>
                </a:solidFill>
              </a:rPr>
              <a:t>really important way in which you can help is to listen to your child read aloud regularly, even though it is likely that they are now accurate and fluent.  Discussing character motives, plot, historical contexts, settings etc. really helps develop comprehension skills</a:t>
            </a:r>
            <a:r>
              <a:rPr lang="en-GB" sz="3000" dirty="0" smtClean="0">
                <a:solidFill>
                  <a:schemeClr val="bg1"/>
                </a:solidFill>
              </a:rPr>
              <a:t>.</a:t>
            </a:r>
          </a:p>
          <a:p>
            <a:pPr marL="457200" indent="-457200" algn="l">
              <a:buFont typeface="Arial" panose="020B0604020202020204" pitchFamily="34" charset="0"/>
              <a:buChar char="•"/>
            </a:pPr>
            <a:r>
              <a:rPr lang="en-GB" sz="3000" dirty="0" smtClean="0">
                <a:solidFill>
                  <a:schemeClr val="bg1"/>
                </a:solidFill>
              </a:rPr>
              <a:t>Some </a:t>
            </a:r>
            <a:r>
              <a:rPr lang="en-GB" sz="3000" dirty="0">
                <a:solidFill>
                  <a:schemeClr val="bg1"/>
                </a:solidFill>
              </a:rPr>
              <a:t>children are reluctant readers; please do get in touch if you would like some tips on how to overcome </a:t>
            </a:r>
            <a:r>
              <a:rPr lang="en-GB" sz="3000" dirty="0" smtClean="0">
                <a:solidFill>
                  <a:schemeClr val="bg1"/>
                </a:solidFill>
              </a:rPr>
              <a:t>this</a:t>
            </a:r>
            <a:r>
              <a:rPr lang="en-GB" sz="3000" dirty="0">
                <a:solidFill>
                  <a:schemeClr val="bg1"/>
                </a:solidFill>
              </a:rPr>
              <a:t>.</a:t>
            </a:r>
            <a:r>
              <a:rPr lang="en-US" sz="3000" dirty="0" smtClean="0">
                <a:solidFill>
                  <a:schemeClr val="bg1"/>
                </a:solidFill>
              </a:rPr>
              <a:t> </a:t>
            </a:r>
            <a:endParaRPr lang="en-US" sz="3000" dirty="0">
              <a:solidFill>
                <a:schemeClr val="bg1"/>
              </a:solidFill>
            </a:endParaRPr>
          </a:p>
          <a:p>
            <a:pPr marL="457200" indent="-457200" algn="l">
              <a:buFont typeface="Arial" panose="020B0604020202020204" pitchFamily="34" charset="0"/>
              <a:buChar char="•"/>
            </a:pPr>
            <a:endParaRPr lang="en-GB" sz="3000" dirty="0">
              <a:solidFill>
                <a:schemeClr val="bg1"/>
              </a:solidFill>
            </a:endParaRPr>
          </a:p>
        </p:txBody>
      </p:sp>
    </p:spTree>
    <p:extLst>
      <p:ext uri="{BB962C8B-B14F-4D97-AF65-F5344CB8AC3E}">
        <p14:creationId xmlns:p14="http://schemas.microsoft.com/office/powerpoint/2010/main" val="26832140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9151" y="0"/>
            <a:ext cx="11830929" cy="1069145"/>
          </a:xfrm>
        </p:spPr>
        <p:txBody>
          <a:bodyPr>
            <a:normAutofit/>
          </a:bodyPr>
          <a:lstStyle/>
          <a:p>
            <a:r>
              <a:rPr lang="en-GB" b="1" dirty="0" smtClean="0">
                <a:solidFill>
                  <a:schemeClr val="bg1"/>
                </a:solidFill>
              </a:rPr>
              <a:t>Reading for Pleasure</a:t>
            </a:r>
            <a:endParaRPr lang="en-GB" b="1" dirty="0">
              <a:solidFill>
                <a:schemeClr val="bg1"/>
              </a:solidFill>
            </a:endParaRPr>
          </a:p>
        </p:txBody>
      </p:sp>
      <p:sp>
        <p:nvSpPr>
          <p:cNvPr id="3" name="Subtitle 2"/>
          <p:cNvSpPr>
            <a:spLocks noGrp="1"/>
          </p:cNvSpPr>
          <p:nvPr>
            <p:ph type="subTitle" idx="1"/>
          </p:nvPr>
        </p:nvSpPr>
        <p:spPr>
          <a:xfrm>
            <a:off x="164884" y="1069145"/>
            <a:ext cx="11813756" cy="5275384"/>
          </a:xfrm>
        </p:spPr>
        <p:txBody>
          <a:bodyPr>
            <a:noAutofit/>
          </a:bodyPr>
          <a:lstStyle/>
          <a:p>
            <a:pPr marL="457200" indent="-457200" algn="l">
              <a:buFont typeface="Arial" panose="020B0604020202020204" pitchFamily="34" charset="0"/>
              <a:buChar char="•"/>
            </a:pPr>
            <a:r>
              <a:rPr lang="en-US" sz="2700" b="1" u="sng" dirty="0" smtClean="0">
                <a:solidFill>
                  <a:schemeClr val="bg1"/>
                </a:solidFill>
              </a:rPr>
              <a:t>Reading for Pleasure: </a:t>
            </a:r>
            <a:r>
              <a:rPr lang="en-GB" sz="2700" dirty="0">
                <a:solidFill>
                  <a:schemeClr val="bg1"/>
                </a:solidFill>
              </a:rPr>
              <a:t>Please can your child have their reading book with them every day as we will read in class daily.  We have a good selection of books in class which they can borrow (please can they be returned when finished!) or they are more than welcome to bring in a reading book of an appropriate level and content from home. </a:t>
            </a:r>
            <a:endParaRPr lang="en-US" sz="2700" dirty="0" smtClean="0">
              <a:solidFill>
                <a:schemeClr val="bg1"/>
              </a:solidFill>
            </a:endParaRPr>
          </a:p>
          <a:p>
            <a:pPr marL="457200" indent="-457200" algn="l">
              <a:buFont typeface="Arial" panose="020B0604020202020204" pitchFamily="34" charset="0"/>
              <a:buChar char="•"/>
            </a:pPr>
            <a:r>
              <a:rPr lang="en-US" sz="2700" u="sng" dirty="0" smtClean="0">
                <a:solidFill>
                  <a:schemeClr val="bg1"/>
                </a:solidFill>
              </a:rPr>
              <a:t>Please note:</a:t>
            </a:r>
            <a:r>
              <a:rPr lang="en-US" sz="2700" dirty="0" smtClean="0">
                <a:solidFill>
                  <a:schemeClr val="bg1"/>
                </a:solidFill>
              </a:rPr>
              <a:t> we discourage magazines/graphic novels and cartoon-strip style books to be read in class but we are more than happy for these to be read at break times. </a:t>
            </a:r>
            <a:r>
              <a:rPr lang="en-US" sz="2700" dirty="0" smtClean="0">
                <a:solidFill>
                  <a:schemeClr val="bg1"/>
                </a:solidFill>
                <a:sym typeface="Wingdings" panose="05000000000000000000" pitchFamily="2" charset="2"/>
              </a:rPr>
              <a:t></a:t>
            </a:r>
          </a:p>
          <a:p>
            <a:pPr marL="457200" indent="-457200" algn="l">
              <a:buFont typeface="Arial" panose="020B0604020202020204" pitchFamily="34" charset="0"/>
              <a:buChar char="•"/>
            </a:pPr>
            <a:r>
              <a:rPr lang="en-US" sz="2700" dirty="0">
                <a:solidFill>
                  <a:schemeClr val="bg1"/>
                </a:solidFill>
              </a:rPr>
              <a:t>This our class novel this term is: </a:t>
            </a:r>
            <a:r>
              <a:rPr lang="en-US" sz="2700" b="1" u="sng" dirty="0">
                <a:solidFill>
                  <a:schemeClr val="bg1"/>
                </a:solidFill>
              </a:rPr>
              <a:t>Children of the Benin </a:t>
            </a:r>
            <a:r>
              <a:rPr lang="en-US" sz="2700" b="1" u="sng" dirty="0" smtClean="0">
                <a:solidFill>
                  <a:schemeClr val="bg1"/>
                </a:solidFill>
              </a:rPr>
              <a:t>Kingdom</a:t>
            </a:r>
          </a:p>
          <a:p>
            <a:pPr marL="457200" indent="-457200" algn="l">
              <a:buFont typeface="Arial" panose="020B0604020202020204" pitchFamily="34" charset="0"/>
              <a:buChar char="•"/>
            </a:pPr>
            <a:r>
              <a:rPr lang="en-US" sz="2700" b="1" dirty="0" smtClean="0">
                <a:solidFill>
                  <a:srgbClr val="7030A0"/>
                </a:solidFill>
              </a:rPr>
              <a:t>We are always looking to recruit new volunteer readers -  </a:t>
            </a:r>
          </a:p>
          <a:p>
            <a:pPr algn="l"/>
            <a:r>
              <a:rPr lang="en-US" sz="2700" b="1" dirty="0" smtClean="0">
                <a:solidFill>
                  <a:srgbClr val="7030A0"/>
                </a:solidFill>
              </a:rPr>
              <a:t>Please let us know it you are interested in becoming a volunteer </a:t>
            </a:r>
          </a:p>
          <a:p>
            <a:pPr algn="l"/>
            <a:r>
              <a:rPr lang="en-US" sz="2700" b="1" dirty="0" smtClean="0">
                <a:solidFill>
                  <a:srgbClr val="7030A0"/>
                </a:solidFill>
              </a:rPr>
              <a:t>at the school! </a:t>
            </a:r>
            <a:r>
              <a:rPr lang="en-US" sz="2700" b="1" dirty="0" smtClean="0">
                <a:solidFill>
                  <a:srgbClr val="7030A0"/>
                </a:solidFill>
                <a:sym typeface="Wingdings" panose="05000000000000000000" pitchFamily="2" charset="2"/>
              </a:rPr>
              <a:t></a:t>
            </a:r>
            <a:endParaRPr lang="en-US" sz="2700" b="1" dirty="0">
              <a:solidFill>
                <a:srgbClr val="7030A0"/>
              </a:solidFill>
            </a:endParaRPr>
          </a:p>
          <a:p>
            <a:pPr marL="457200" indent="-457200" algn="l">
              <a:buFont typeface="Arial" panose="020B0604020202020204" pitchFamily="34" charset="0"/>
              <a:buChar char="•"/>
            </a:pPr>
            <a:endParaRPr lang="en-US" sz="2700" dirty="0" smtClean="0">
              <a:solidFill>
                <a:schemeClr val="bg1"/>
              </a:solidFill>
            </a:endParaRPr>
          </a:p>
          <a:p>
            <a:pPr marL="457200" indent="-457200" algn="l">
              <a:buFont typeface="Arial" panose="020B0604020202020204" pitchFamily="34" charset="0"/>
              <a:buChar char="•"/>
            </a:pPr>
            <a:endParaRPr lang="en-US" sz="2700" dirty="0">
              <a:solidFill>
                <a:schemeClr val="bg1"/>
              </a:solidFill>
            </a:endParaRPr>
          </a:p>
          <a:p>
            <a:pPr marL="457200" indent="-457200" algn="l">
              <a:buFont typeface="Arial" panose="020B0604020202020204" pitchFamily="34" charset="0"/>
              <a:buChar char="•"/>
            </a:pPr>
            <a:endParaRPr lang="en-GB" sz="2700" dirty="0">
              <a:solidFill>
                <a:schemeClr val="bg1"/>
              </a:solidFill>
            </a:endParaRPr>
          </a:p>
        </p:txBody>
      </p:sp>
      <p:pic>
        <p:nvPicPr>
          <p:cNvPr id="4" name="Picture 3"/>
          <p:cNvPicPr>
            <a:picLocks noChangeAspect="1"/>
          </p:cNvPicPr>
          <p:nvPr/>
        </p:nvPicPr>
        <p:blipFill>
          <a:blip r:embed="rId2"/>
          <a:stretch>
            <a:fillRect/>
          </a:stretch>
        </p:blipFill>
        <p:spPr>
          <a:xfrm>
            <a:off x="10050866" y="4108025"/>
            <a:ext cx="1653454" cy="2607735"/>
          </a:xfrm>
          <a:prstGeom prst="rect">
            <a:avLst/>
          </a:prstGeom>
        </p:spPr>
      </p:pic>
    </p:spTree>
    <p:extLst>
      <p:ext uri="{BB962C8B-B14F-4D97-AF65-F5344CB8AC3E}">
        <p14:creationId xmlns:p14="http://schemas.microsoft.com/office/powerpoint/2010/main" val="24117282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41959" y="5080757"/>
            <a:ext cx="4549959" cy="1268925"/>
          </a:xfrm>
        </p:spPr>
        <p:txBody>
          <a:bodyPr>
            <a:normAutofit fontScale="85000" lnSpcReduction="10000"/>
          </a:bodyPr>
          <a:lstStyle/>
          <a:p>
            <a:r>
              <a:rPr lang="en-US" dirty="0" smtClean="0">
                <a:solidFill>
                  <a:schemeClr val="bg1"/>
                </a:solidFill>
              </a:rPr>
              <a:t>Top 100 Recommended Reads</a:t>
            </a:r>
          </a:p>
          <a:p>
            <a:r>
              <a:rPr lang="en-US" dirty="0" smtClean="0">
                <a:solidFill>
                  <a:schemeClr val="bg1"/>
                </a:solidFill>
              </a:rPr>
              <a:t>These are on the Sycamore class page on our school website </a:t>
            </a:r>
            <a:endParaRPr lang="en-GB" dirty="0">
              <a:solidFill>
                <a:schemeClr val="bg1"/>
              </a:solidFill>
            </a:endParaRPr>
          </a:p>
        </p:txBody>
      </p:sp>
      <p:pic>
        <p:nvPicPr>
          <p:cNvPr id="4" name="Picture 3"/>
          <p:cNvPicPr>
            <a:picLocks noChangeAspect="1"/>
          </p:cNvPicPr>
          <p:nvPr/>
        </p:nvPicPr>
        <p:blipFill>
          <a:blip r:embed="rId2"/>
          <a:stretch>
            <a:fillRect/>
          </a:stretch>
        </p:blipFill>
        <p:spPr>
          <a:xfrm>
            <a:off x="225241" y="100841"/>
            <a:ext cx="7169518" cy="4807197"/>
          </a:xfrm>
          <a:prstGeom prst="rect">
            <a:avLst/>
          </a:prstGeom>
        </p:spPr>
      </p:pic>
      <p:pic>
        <p:nvPicPr>
          <p:cNvPr id="5" name="Picture 4"/>
          <p:cNvPicPr>
            <a:picLocks noChangeAspect="1"/>
          </p:cNvPicPr>
          <p:nvPr/>
        </p:nvPicPr>
        <p:blipFill>
          <a:blip r:embed="rId3"/>
          <a:stretch>
            <a:fillRect/>
          </a:stretch>
        </p:blipFill>
        <p:spPr>
          <a:xfrm>
            <a:off x="5388159" y="1280860"/>
            <a:ext cx="7264773" cy="4896102"/>
          </a:xfrm>
          <a:prstGeom prst="rect">
            <a:avLst/>
          </a:prstGeom>
        </p:spPr>
      </p:pic>
      <p:sp>
        <p:nvSpPr>
          <p:cNvPr id="6" name="Rectangle 5"/>
          <p:cNvSpPr/>
          <p:nvPr/>
        </p:nvSpPr>
        <p:spPr>
          <a:xfrm>
            <a:off x="367254" y="6263506"/>
            <a:ext cx="5869492" cy="369332"/>
          </a:xfrm>
          <a:prstGeom prst="rect">
            <a:avLst/>
          </a:prstGeom>
        </p:spPr>
        <p:txBody>
          <a:bodyPr wrap="none">
            <a:spAutoFit/>
          </a:bodyPr>
          <a:lstStyle/>
          <a:p>
            <a:r>
              <a:rPr lang="en-GB" dirty="0">
                <a:solidFill>
                  <a:srgbClr val="0070C0"/>
                </a:solidFill>
              </a:rPr>
              <a:t>https://www.box.wilts.sch.uk/page/?title=Sycamore&amp;pid=36</a:t>
            </a:r>
          </a:p>
        </p:txBody>
      </p:sp>
    </p:spTree>
    <p:extLst>
      <p:ext uri="{BB962C8B-B14F-4D97-AF65-F5344CB8AC3E}">
        <p14:creationId xmlns:p14="http://schemas.microsoft.com/office/powerpoint/2010/main" val="10370451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034" y="-618318"/>
            <a:ext cx="11830929" cy="1575582"/>
          </a:xfrm>
        </p:spPr>
        <p:txBody>
          <a:bodyPr>
            <a:normAutofit/>
          </a:bodyPr>
          <a:lstStyle/>
          <a:p>
            <a:r>
              <a:rPr lang="en-GB" b="1" dirty="0" smtClean="0">
                <a:solidFill>
                  <a:schemeClr val="bg1"/>
                </a:solidFill>
              </a:rPr>
              <a:t>Home learning</a:t>
            </a:r>
            <a:endParaRPr lang="en-GB" b="1" dirty="0">
              <a:solidFill>
                <a:schemeClr val="bg1"/>
              </a:solidFill>
            </a:endParaRPr>
          </a:p>
        </p:txBody>
      </p:sp>
      <p:sp>
        <p:nvSpPr>
          <p:cNvPr id="3" name="Subtitle 2"/>
          <p:cNvSpPr>
            <a:spLocks noGrp="1"/>
          </p:cNvSpPr>
          <p:nvPr>
            <p:ph type="subTitle" idx="1"/>
          </p:nvPr>
        </p:nvSpPr>
        <p:spPr>
          <a:xfrm>
            <a:off x="253439" y="957264"/>
            <a:ext cx="11830929" cy="5275384"/>
          </a:xfrm>
        </p:spPr>
        <p:txBody>
          <a:bodyPr>
            <a:noAutofit/>
          </a:bodyPr>
          <a:lstStyle/>
          <a:p>
            <a:pPr marL="457200" indent="-457200" algn="l">
              <a:buFont typeface="Arial" panose="020B0604020202020204" pitchFamily="34" charset="0"/>
              <a:buChar char="•"/>
            </a:pPr>
            <a:r>
              <a:rPr lang="en-GB" sz="2800" dirty="0" smtClean="0">
                <a:solidFill>
                  <a:schemeClr val="bg1"/>
                </a:solidFill>
              </a:rPr>
              <a:t>Home learning will be set weekly and will consist of either maths or </a:t>
            </a:r>
            <a:r>
              <a:rPr lang="en-GB" sz="2800" dirty="0" smtClean="0">
                <a:solidFill>
                  <a:schemeClr val="bg1"/>
                </a:solidFill>
              </a:rPr>
              <a:t>English</a:t>
            </a:r>
            <a:r>
              <a:rPr lang="en-GB" sz="2800" dirty="0" smtClean="0">
                <a:solidFill>
                  <a:schemeClr val="bg1"/>
                </a:solidFill>
              </a:rPr>
              <a:t>, though from time to time we will set a ‘making’ or research project. </a:t>
            </a:r>
            <a:r>
              <a:rPr lang="en-GB" sz="2800" dirty="0">
                <a:solidFill>
                  <a:schemeClr val="bg1"/>
                </a:solidFill>
              </a:rPr>
              <a:t>Homework will be published weekly on the Sycamore class page of the school website.</a:t>
            </a:r>
            <a:endParaRPr lang="en-GB" sz="2800" dirty="0" smtClean="0">
              <a:solidFill>
                <a:schemeClr val="bg1"/>
              </a:solidFill>
            </a:endParaRPr>
          </a:p>
          <a:p>
            <a:pPr marL="457200" indent="-457200" algn="l">
              <a:buFont typeface="Arial" panose="020B0604020202020204" pitchFamily="34" charset="0"/>
              <a:buChar char="•"/>
            </a:pPr>
            <a:endParaRPr lang="en-GB" sz="2800" dirty="0">
              <a:solidFill>
                <a:schemeClr val="bg1"/>
              </a:solidFill>
            </a:endParaRPr>
          </a:p>
          <a:p>
            <a:pPr marL="457200" indent="-457200" algn="l">
              <a:buFont typeface="Arial" panose="020B0604020202020204" pitchFamily="34" charset="0"/>
              <a:buChar char="•"/>
            </a:pPr>
            <a:r>
              <a:rPr lang="en-GB" sz="2800" dirty="0" smtClean="0">
                <a:solidFill>
                  <a:schemeClr val="bg1"/>
                </a:solidFill>
              </a:rPr>
              <a:t>In addition to this, children need to read regularly at home, practise their spellings and practise their recall of times tables and basic number facts – doubling/halving etc.</a:t>
            </a:r>
          </a:p>
          <a:p>
            <a:pPr marL="457200" indent="-457200" algn="l">
              <a:buFont typeface="Arial" panose="020B0604020202020204" pitchFamily="34" charset="0"/>
              <a:buChar char="•"/>
            </a:pPr>
            <a:endParaRPr lang="en-US" sz="2800" dirty="0">
              <a:solidFill>
                <a:schemeClr val="bg1"/>
              </a:solidFill>
            </a:endParaRPr>
          </a:p>
          <a:p>
            <a:pPr marL="457200" indent="-457200" algn="l">
              <a:buFont typeface="Arial" panose="020B0604020202020204" pitchFamily="34" charset="0"/>
              <a:buChar char="•"/>
            </a:pPr>
            <a:r>
              <a:rPr lang="en-US" sz="2800" dirty="0" smtClean="0">
                <a:solidFill>
                  <a:schemeClr val="bg1"/>
                </a:solidFill>
              </a:rPr>
              <a:t>Children will have online logins for the applications ‘</a:t>
            </a:r>
            <a:r>
              <a:rPr lang="en-US" sz="2800" b="1" dirty="0" err="1" smtClean="0">
                <a:solidFill>
                  <a:schemeClr val="bg1"/>
                </a:solidFill>
              </a:rPr>
              <a:t>TTRock</a:t>
            </a:r>
            <a:r>
              <a:rPr lang="en-US" sz="2800" b="1" dirty="0" smtClean="0">
                <a:solidFill>
                  <a:schemeClr val="bg1"/>
                </a:solidFill>
              </a:rPr>
              <a:t> Stars</a:t>
            </a:r>
            <a:r>
              <a:rPr lang="en-US" sz="2800" dirty="0" smtClean="0">
                <a:solidFill>
                  <a:schemeClr val="bg1"/>
                </a:solidFill>
              </a:rPr>
              <a:t>’ and ‘</a:t>
            </a:r>
            <a:r>
              <a:rPr lang="en-US" sz="2800" b="1" dirty="0" smtClean="0">
                <a:solidFill>
                  <a:schemeClr val="bg1"/>
                </a:solidFill>
              </a:rPr>
              <a:t>Spelling Shed</a:t>
            </a:r>
            <a:r>
              <a:rPr lang="en-US" sz="2800" dirty="0" smtClean="0">
                <a:solidFill>
                  <a:schemeClr val="bg1"/>
                </a:solidFill>
              </a:rPr>
              <a:t>’. Children can use these anytime for additional practice.</a:t>
            </a:r>
            <a:endParaRPr lang="en-GB" sz="2800" dirty="0" smtClean="0">
              <a:solidFill>
                <a:schemeClr val="bg1"/>
              </a:solidFill>
            </a:endParaRPr>
          </a:p>
          <a:p>
            <a:pPr marL="457200" indent="-457200" algn="l">
              <a:buFont typeface="Arial" panose="020B0604020202020204" pitchFamily="34" charset="0"/>
              <a:buChar char="•"/>
            </a:pPr>
            <a:endParaRPr lang="en-US" sz="2800" dirty="0">
              <a:solidFill>
                <a:schemeClr val="bg1"/>
              </a:solidFill>
            </a:endParaRPr>
          </a:p>
          <a:p>
            <a:pPr marL="457200" indent="-457200" algn="l">
              <a:buFont typeface="Arial" panose="020B0604020202020204" pitchFamily="34" charset="0"/>
              <a:buChar char="•"/>
            </a:pPr>
            <a:endParaRPr lang="en-GB" sz="2800" dirty="0">
              <a:solidFill>
                <a:schemeClr val="bg1"/>
              </a:solidFill>
            </a:endParaRPr>
          </a:p>
          <a:p>
            <a:pPr marL="457200" indent="-457200" algn="l">
              <a:buFont typeface="Arial" panose="020B0604020202020204" pitchFamily="34" charset="0"/>
              <a:buChar char="•"/>
            </a:pPr>
            <a:endParaRPr lang="en-GB" sz="2800" dirty="0">
              <a:solidFill>
                <a:schemeClr val="bg1">
                  <a:lumMod val="50000"/>
                  <a:lumOff val="50000"/>
                </a:schemeClr>
              </a:solidFill>
            </a:endParaRPr>
          </a:p>
        </p:txBody>
      </p:sp>
    </p:spTree>
    <p:extLst>
      <p:ext uri="{BB962C8B-B14F-4D97-AF65-F5344CB8AC3E}">
        <p14:creationId xmlns:p14="http://schemas.microsoft.com/office/powerpoint/2010/main" val="15590960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33045"/>
            <a:ext cx="10515600" cy="1325563"/>
          </a:xfrm>
        </p:spPr>
        <p:txBody>
          <a:bodyPr/>
          <a:lstStyle/>
          <a:p>
            <a:pPr algn="ctr"/>
            <a:r>
              <a:rPr lang="en-GB" b="1" dirty="0" smtClean="0">
                <a:solidFill>
                  <a:schemeClr val="bg1"/>
                </a:solidFill>
              </a:rPr>
              <a:t>School Rules</a:t>
            </a:r>
            <a:endParaRPr lang="en-GB" b="1" dirty="0">
              <a:solidFill>
                <a:schemeClr val="bg1"/>
              </a:solidFill>
            </a:endParaRPr>
          </a:p>
        </p:txBody>
      </p:sp>
      <p:sp>
        <p:nvSpPr>
          <p:cNvPr id="3" name="Content Placeholder 2"/>
          <p:cNvSpPr>
            <a:spLocks noGrp="1"/>
          </p:cNvSpPr>
          <p:nvPr>
            <p:ph idx="1"/>
          </p:nvPr>
        </p:nvSpPr>
        <p:spPr/>
        <p:txBody>
          <a:bodyPr/>
          <a:lstStyle/>
          <a:p>
            <a:pPr marL="342900" lvl="0" indent="-342900">
              <a:spcAft>
                <a:spcPts val="0"/>
              </a:spcAft>
              <a:buFont typeface="Symbol" panose="05050102010706020507" pitchFamily="18" charset="2"/>
              <a:buChar char=""/>
            </a:pPr>
            <a:r>
              <a:rPr lang="en-GB" dirty="0">
                <a:solidFill>
                  <a:schemeClr val="bg1"/>
                </a:solidFill>
                <a:ea typeface="Times New Roman" panose="02020603050405020304" pitchFamily="18" charset="0"/>
              </a:rPr>
              <a:t>Follow instructions</a:t>
            </a:r>
            <a:endParaRPr lang="en-GB" sz="3600" b="1" dirty="0">
              <a:solidFill>
                <a:schemeClr val="bg1"/>
              </a:solidFill>
              <a:ea typeface="Times New Roman" panose="02020603050405020304" pitchFamily="18" charset="0"/>
            </a:endParaRPr>
          </a:p>
          <a:p>
            <a:pPr marL="342900" lvl="0" indent="-342900">
              <a:spcAft>
                <a:spcPts val="0"/>
              </a:spcAft>
              <a:buFont typeface="Symbol" panose="05050102010706020507" pitchFamily="18" charset="2"/>
              <a:buChar char=""/>
            </a:pPr>
            <a:r>
              <a:rPr lang="en-GB" dirty="0">
                <a:solidFill>
                  <a:schemeClr val="bg1"/>
                </a:solidFill>
                <a:ea typeface="Times New Roman" panose="02020603050405020304" pitchFamily="18" charset="0"/>
              </a:rPr>
              <a:t>Look after each other</a:t>
            </a:r>
            <a:endParaRPr lang="en-GB" sz="3600" b="1" dirty="0">
              <a:solidFill>
                <a:schemeClr val="bg1"/>
              </a:solidFill>
              <a:ea typeface="Times New Roman" panose="02020603050405020304" pitchFamily="18" charset="0"/>
            </a:endParaRPr>
          </a:p>
          <a:p>
            <a:pPr marL="342900" lvl="0" indent="-342900">
              <a:spcAft>
                <a:spcPts val="0"/>
              </a:spcAft>
              <a:buFont typeface="Symbol" panose="05050102010706020507" pitchFamily="18" charset="2"/>
              <a:buChar char=""/>
            </a:pPr>
            <a:r>
              <a:rPr lang="en-GB" dirty="0">
                <a:solidFill>
                  <a:schemeClr val="bg1"/>
                </a:solidFill>
                <a:ea typeface="Times New Roman" panose="02020603050405020304" pitchFamily="18" charset="0"/>
              </a:rPr>
              <a:t>Look after our environment</a:t>
            </a:r>
            <a:endParaRPr lang="en-GB" sz="3600" b="1" dirty="0">
              <a:solidFill>
                <a:schemeClr val="bg1"/>
              </a:solidFill>
              <a:ea typeface="Times New Roman" panose="02020603050405020304" pitchFamily="18" charset="0"/>
            </a:endParaRPr>
          </a:p>
          <a:p>
            <a:pPr marL="342900" lvl="0" indent="-342900">
              <a:spcAft>
                <a:spcPts val="0"/>
              </a:spcAft>
              <a:buFont typeface="Symbol" panose="05050102010706020507" pitchFamily="18" charset="2"/>
              <a:buChar char=""/>
            </a:pPr>
            <a:r>
              <a:rPr lang="en-GB" dirty="0">
                <a:solidFill>
                  <a:schemeClr val="bg1"/>
                </a:solidFill>
                <a:ea typeface="Times New Roman" panose="02020603050405020304" pitchFamily="18" charset="0"/>
              </a:rPr>
              <a:t>Share</a:t>
            </a:r>
            <a:endParaRPr lang="en-GB" sz="3600" b="1" dirty="0">
              <a:solidFill>
                <a:schemeClr val="bg1"/>
              </a:solidFill>
              <a:ea typeface="Times New Roman" panose="02020603050405020304" pitchFamily="18" charset="0"/>
            </a:endParaRPr>
          </a:p>
          <a:p>
            <a:pPr marL="342900" lvl="0" indent="-342900">
              <a:spcAft>
                <a:spcPts val="0"/>
              </a:spcAft>
              <a:buFont typeface="Symbol" panose="05050102010706020507" pitchFamily="18" charset="2"/>
              <a:buChar char=""/>
            </a:pPr>
            <a:r>
              <a:rPr lang="en-GB" dirty="0">
                <a:solidFill>
                  <a:schemeClr val="bg1"/>
                </a:solidFill>
                <a:ea typeface="Times New Roman" panose="02020603050405020304" pitchFamily="18" charset="0"/>
              </a:rPr>
              <a:t>Be polite</a:t>
            </a:r>
            <a:endParaRPr lang="en-GB" sz="3600" b="1" dirty="0">
              <a:solidFill>
                <a:schemeClr val="bg1"/>
              </a:solidFill>
              <a:ea typeface="Times New Roman" panose="02020603050405020304" pitchFamily="18" charset="0"/>
            </a:endParaRPr>
          </a:p>
          <a:p>
            <a:pPr marL="342900" lvl="0" indent="-342900">
              <a:spcAft>
                <a:spcPts val="0"/>
              </a:spcAft>
              <a:buFont typeface="Symbol" panose="05050102010706020507" pitchFamily="18" charset="2"/>
              <a:buChar char=""/>
            </a:pPr>
            <a:r>
              <a:rPr lang="en-GB" dirty="0">
                <a:solidFill>
                  <a:schemeClr val="bg1"/>
                </a:solidFill>
                <a:ea typeface="Times New Roman" panose="02020603050405020304" pitchFamily="18" charset="0"/>
              </a:rPr>
              <a:t>Walk around the school</a:t>
            </a:r>
            <a:endParaRPr lang="en-GB" sz="3600" b="1" dirty="0">
              <a:solidFill>
                <a:schemeClr val="bg1"/>
              </a:solidFill>
              <a:ea typeface="Times New Roman" panose="02020603050405020304" pitchFamily="18" charset="0"/>
            </a:endParaRPr>
          </a:p>
          <a:p>
            <a:pPr marL="342900" lvl="0" indent="-342900">
              <a:spcAft>
                <a:spcPts val="0"/>
              </a:spcAft>
              <a:buFont typeface="Symbol" panose="05050102010706020507" pitchFamily="18" charset="2"/>
              <a:buChar char=""/>
            </a:pPr>
            <a:r>
              <a:rPr lang="en-GB" dirty="0">
                <a:solidFill>
                  <a:schemeClr val="bg1"/>
                </a:solidFill>
                <a:ea typeface="Times New Roman" panose="02020603050405020304" pitchFamily="18" charset="0"/>
              </a:rPr>
              <a:t>Have fun</a:t>
            </a:r>
            <a:endParaRPr lang="en-GB" sz="3600" b="1" dirty="0">
              <a:solidFill>
                <a:schemeClr val="bg1"/>
              </a:solidFill>
              <a:ea typeface="Times New Roman" panose="02020603050405020304" pitchFamily="18" charset="0"/>
            </a:endParaRPr>
          </a:p>
        </p:txBody>
      </p:sp>
    </p:spTree>
    <p:extLst>
      <p:ext uri="{BB962C8B-B14F-4D97-AF65-F5344CB8AC3E}">
        <p14:creationId xmlns:p14="http://schemas.microsoft.com/office/powerpoint/2010/main" val="12776151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solidFill>
                  <a:schemeClr val="bg1"/>
                </a:solidFill>
              </a:rPr>
              <a:t>Class rules</a:t>
            </a:r>
            <a:endParaRPr lang="en-GB" b="1" dirty="0">
              <a:solidFill>
                <a:schemeClr val="bg1"/>
              </a:solidFill>
            </a:endParaRPr>
          </a:p>
        </p:txBody>
      </p:sp>
    </p:spTree>
    <p:extLst>
      <p:ext uri="{BB962C8B-B14F-4D97-AF65-F5344CB8AC3E}">
        <p14:creationId xmlns:p14="http://schemas.microsoft.com/office/powerpoint/2010/main" val="2094159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chemeClr val="bg1"/>
                </a:solidFill>
              </a:rPr>
              <a:t>Rewards</a:t>
            </a:r>
            <a:endParaRPr lang="en-GB" b="1" dirty="0">
              <a:solidFill>
                <a:schemeClr val="bg1"/>
              </a:solidFill>
            </a:endParaRPr>
          </a:p>
        </p:txBody>
      </p:sp>
      <p:sp>
        <p:nvSpPr>
          <p:cNvPr id="3" name="Content Placeholder 2"/>
          <p:cNvSpPr>
            <a:spLocks noGrp="1"/>
          </p:cNvSpPr>
          <p:nvPr>
            <p:ph idx="1"/>
          </p:nvPr>
        </p:nvSpPr>
        <p:spPr>
          <a:xfrm>
            <a:off x="838200" y="1429385"/>
            <a:ext cx="10515600" cy="4351338"/>
          </a:xfrm>
        </p:spPr>
        <p:txBody>
          <a:bodyPr>
            <a:noAutofit/>
          </a:bodyPr>
          <a:lstStyle/>
          <a:p>
            <a:r>
              <a:rPr lang="en-US" b="1" u="sng" dirty="0" smtClean="0">
                <a:solidFill>
                  <a:schemeClr val="bg1"/>
                </a:solidFill>
              </a:rPr>
              <a:t>Merits</a:t>
            </a:r>
            <a:r>
              <a:rPr lang="en-US" dirty="0" smtClean="0">
                <a:solidFill>
                  <a:schemeClr val="bg1"/>
                </a:solidFill>
              </a:rPr>
              <a:t>: Individual merits can be earned through modelling our school values, showing good behavior, super learning, a positive attitude and completing weekly reading and homework. </a:t>
            </a:r>
          </a:p>
          <a:p>
            <a:r>
              <a:rPr lang="en-US" dirty="0" smtClean="0">
                <a:solidFill>
                  <a:schemeClr val="bg1"/>
                </a:solidFill>
              </a:rPr>
              <a:t>Children will receive a </a:t>
            </a:r>
            <a:r>
              <a:rPr lang="en-US" dirty="0">
                <a:solidFill>
                  <a:schemeClr val="bg1"/>
                </a:solidFill>
              </a:rPr>
              <a:t>certificate </a:t>
            </a:r>
            <a:r>
              <a:rPr lang="en-US" dirty="0" smtClean="0">
                <a:solidFill>
                  <a:schemeClr val="bg1"/>
                </a:solidFill>
              </a:rPr>
              <a:t>bookmark in denominations of </a:t>
            </a:r>
            <a:r>
              <a:rPr lang="en-US" dirty="0">
                <a:solidFill>
                  <a:schemeClr val="bg1"/>
                </a:solidFill>
              </a:rPr>
              <a:t>10 </a:t>
            </a:r>
            <a:r>
              <a:rPr lang="en-US" dirty="0" smtClean="0">
                <a:solidFill>
                  <a:schemeClr val="bg1"/>
                </a:solidFill>
              </a:rPr>
              <a:t>merits. Every 20 merits will be rewarded with an extra playtime. </a:t>
            </a:r>
            <a:r>
              <a:rPr lang="en-US" dirty="0" smtClean="0">
                <a:solidFill>
                  <a:schemeClr val="bg1"/>
                </a:solidFill>
                <a:sym typeface="Wingdings" panose="05000000000000000000" pitchFamily="2" charset="2"/>
              </a:rPr>
              <a:t></a:t>
            </a:r>
            <a:endParaRPr lang="en-US" dirty="0" smtClean="0">
              <a:solidFill>
                <a:schemeClr val="bg1"/>
              </a:solidFill>
            </a:endParaRPr>
          </a:p>
          <a:p>
            <a:r>
              <a:rPr lang="en-US" dirty="0" smtClean="0">
                <a:solidFill>
                  <a:schemeClr val="bg1"/>
                </a:solidFill>
              </a:rPr>
              <a:t>Merit </a:t>
            </a:r>
            <a:r>
              <a:rPr lang="en-US" dirty="0">
                <a:solidFill>
                  <a:schemeClr val="bg1"/>
                </a:solidFill>
              </a:rPr>
              <a:t>awards </a:t>
            </a:r>
            <a:r>
              <a:rPr lang="en-US" dirty="0" smtClean="0">
                <a:solidFill>
                  <a:schemeClr val="bg1"/>
                </a:solidFill>
              </a:rPr>
              <a:t>are celebrated in assemblies weekly. </a:t>
            </a:r>
          </a:p>
          <a:p>
            <a:r>
              <a:rPr lang="en-US" b="1" u="sng" dirty="0" err="1" smtClean="0">
                <a:solidFill>
                  <a:schemeClr val="bg1"/>
                </a:solidFill>
              </a:rPr>
              <a:t>Headteacher</a:t>
            </a:r>
            <a:r>
              <a:rPr lang="en-US" b="1" u="sng" dirty="0" smtClean="0">
                <a:solidFill>
                  <a:schemeClr val="bg1"/>
                </a:solidFill>
              </a:rPr>
              <a:t> award:</a:t>
            </a:r>
            <a:r>
              <a:rPr lang="en-US" dirty="0" smtClean="0">
                <a:solidFill>
                  <a:schemeClr val="bg1"/>
                </a:solidFill>
              </a:rPr>
              <a:t> </a:t>
            </a:r>
            <a:r>
              <a:rPr lang="en-US" dirty="0">
                <a:solidFill>
                  <a:schemeClr val="bg1"/>
                </a:solidFill>
              </a:rPr>
              <a:t>each week </a:t>
            </a:r>
            <a:r>
              <a:rPr lang="en-US" dirty="0" smtClean="0">
                <a:solidFill>
                  <a:schemeClr val="bg1"/>
                </a:solidFill>
              </a:rPr>
              <a:t>class teachers </a:t>
            </a:r>
            <a:r>
              <a:rPr lang="en-US" dirty="0">
                <a:solidFill>
                  <a:schemeClr val="bg1"/>
                </a:solidFill>
              </a:rPr>
              <a:t>chooses </a:t>
            </a:r>
            <a:r>
              <a:rPr lang="en-US" dirty="0" smtClean="0">
                <a:solidFill>
                  <a:schemeClr val="bg1"/>
                </a:solidFill>
              </a:rPr>
              <a:t>one child </a:t>
            </a:r>
            <a:r>
              <a:rPr lang="en-US" dirty="0">
                <a:solidFill>
                  <a:schemeClr val="bg1"/>
                </a:solidFill>
              </a:rPr>
              <a:t>for a </a:t>
            </a:r>
            <a:r>
              <a:rPr lang="en-US" dirty="0" err="1">
                <a:solidFill>
                  <a:schemeClr val="bg1"/>
                </a:solidFill>
              </a:rPr>
              <a:t>headteacher’s</a:t>
            </a:r>
            <a:r>
              <a:rPr lang="en-US" dirty="0">
                <a:solidFill>
                  <a:schemeClr val="bg1"/>
                </a:solidFill>
              </a:rPr>
              <a:t> award, this may be linked to a school value, attitude or </a:t>
            </a:r>
            <a:r>
              <a:rPr lang="en-US" dirty="0" smtClean="0">
                <a:solidFill>
                  <a:schemeClr val="bg1"/>
                </a:solidFill>
              </a:rPr>
              <a:t>work.</a:t>
            </a:r>
            <a:endParaRPr lang="en-GB" dirty="0">
              <a:solidFill>
                <a:schemeClr val="bg1"/>
              </a:solidFill>
            </a:endParaRPr>
          </a:p>
        </p:txBody>
      </p:sp>
    </p:spTree>
    <p:extLst>
      <p:ext uri="{BB962C8B-B14F-4D97-AF65-F5344CB8AC3E}">
        <p14:creationId xmlns:p14="http://schemas.microsoft.com/office/powerpoint/2010/main" val="19347229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034" y="-618318"/>
            <a:ext cx="11830929" cy="1575582"/>
          </a:xfrm>
        </p:spPr>
        <p:txBody>
          <a:bodyPr>
            <a:normAutofit/>
          </a:bodyPr>
          <a:lstStyle/>
          <a:p>
            <a:r>
              <a:rPr lang="en-GB" b="1" dirty="0" smtClean="0">
                <a:solidFill>
                  <a:schemeClr val="bg1"/>
                </a:solidFill>
              </a:rPr>
              <a:t>Getting in touch</a:t>
            </a:r>
            <a:endParaRPr lang="en-GB" b="1" dirty="0">
              <a:solidFill>
                <a:schemeClr val="bg1"/>
              </a:solidFill>
            </a:endParaRPr>
          </a:p>
        </p:txBody>
      </p:sp>
      <p:sp>
        <p:nvSpPr>
          <p:cNvPr id="3" name="Subtitle 2"/>
          <p:cNvSpPr>
            <a:spLocks noGrp="1"/>
          </p:cNvSpPr>
          <p:nvPr>
            <p:ph type="subTitle" idx="1"/>
          </p:nvPr>
        </p:nvSpPr>
        <p:spPr>
          <a:xfrm>
            <a:off x="253439" y="957264"/>
            <a:ext cx="11830929" cy="5275384"/>
          </a:xfrm>
        </p:spPr>
        <p:txBody>
          <a:bodyPr>
            <a:normAutofit/>
          </a:bodyPr>
          <a:lstStyle/>
          <a:p>
            <a:pPr algn="l"/>
            <a:r>
              <a:rPr lang="en-GB" sz="3000" dirty="0" smtClean="0">
                <a:solidFill>
                  <a:schemeClr val="bg1"/>
                </a:solidFill>
              </a:rPr>
              <a:t>Please do get in touch with us if there is anything that you are unsure about or if there is anything you or your child are worried about.  Please do not let a worry turn into a problem.  We are available to give you a ring most days after school; the exception to this is a Wednesday which is our staff meeting day.</a:t>
            </a:r>
          </a:p>
          <a:p>
            <a:pPr algn="l"/>
            <a:endParaRPr lang="en-GB" sz="3000" dirty="0">
              <a:solidFill>
                <a:schemeClr val="bg1">
                  <a:lumMod val="50000"/>
                  <a:lumOff val="50000"/>
                </a:schemeClr>
              </a:solidFill>
            </a:endParaRPr>
          </a:p>
          <a:p>
            <a:pPr algn="l"/>
            <a:r>
              <a:rPr lang="en-GB" sz="3000" dirty="0" smtClean="0">
                <a:solidFill>
                  <a:schemeClr val="bg1"/>
                </a:solidFill>
              </a:rPr>
              <a:t>Thank you for your support.</a:t>
            </a:r>
          </a:p>
          <a:p>
            <a:pPr algn="l"/>
            <a:endParaRPr lang="en-GB" sz="3000" dirty="0">
              <a:solidFill>
                <a:schemeClr val="bg1"/>
              </a:solidFill>
            </a:endParaRPr>
          </a:p>
          <a:p>
            <a:pPr algn="l"/>
            <a:r>
              <a:rPr lang="en-US" sz="3000" dirty="0" smtClean="0">
                <a:solidFill>
                  <a:schemeClr val="bg1"/>
                </a:solidFill>
              </a:rPr>
              <a:t>Miss Reed- </a:t>
            </a:r>
            <a:r>
              <a:rPr lang="en-US" sz="3000" dirty="0" smtClean="0">
                <a:solidFill>
                  <a:schemeClr val="bg1"/>
                </a:solidFill>
                <a:hlinkClick r:id="rId2"/>
              </a:rPr>
              <a:t>lisa-marie.reed@box.wilts.sch.uk</a:t>
            </a:r>
            <a:r>
              <a:rPr lang="en-US" sz="3000" dirty="0" smtClean="0">
                <a:solidFill>
                  <a:schemeClr val="bg1"/>
                </a:solidFill>
              </a:rPr>
              <a:t> </a:t>
            </a:r>
            <a:endParaRPr lang="en-GB" sz="3000" dirty="0" smtClean="0">
              <a:solidFill>
                <a:schemeClr val="bg1"/>
              </a:solidFill>
            </a:endParaRPr>
          </a:p>
          <a:p>
            <a:pPr algn="l"/>
            <a:r>
              <a:rPr lang="en-GB" sz="3000" dirty="0" smtClean="0">
                <a:solidFill>
                  <a:schemeClr val="bg1"/>
                </a:solidFill>
              </a:rPr>
              <a:t>Mrs Ashton- </a:t>
            </a:r>
            <a:r>
              <a:rPr lang="en-GB" sz="3000" dirty="0" smtClean="0">
                <a:solidFill>
                  <a:schemeClr val="bg1"/>
                </a:solidFill>
                <a:hlinkClick r:id="rId3"/>
              </a:rPr>
              <a:t>Katie.ashton@box.wilts.sch.uk</a:t>
            </a:r>
            <a:r>
              <a:rPr lang="en-GB" sz="3000" dirty="0" smtClean="0">
                <a:solidFill>
                  <a:schemeClr val="bg1"/>
                </a:solidFill>
              </a:rPr>
              <a:t> </a:t>
            </a:r>
          </a:p>
          <a:p>
            <a:pPr algn="l"/>
            <a:endParaRPr lang="en-GB" sz="3000" dirty="0">
              <a:solidFill>
                <a:schemeClr val="bg1">
                  <a:lumMod val="50000"/>
                  <a:lumOff val="50000"/>
                </a:schemeClr>
              </a:solidFill>
            </a:endParaRPr>
          </a:p>
        </p:txBody>
      </p:sp>
    </p:spTree>
    <p:extLst>
      <p:ext uri="{BB962C8B-B14F-4D97-AF65-F5344CB8AC3E}">
        <p14:creationId xmlns:p14="http://schemas.microsoft.com/office/powerpoint/2010/main" val="19258991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614</TotalTime>
  <Words>1047</Words>
  <Application>Microsoft Office PowerPoint</Application>
  <PresentationFormat>Widescreen</PresentationFormat>
  <Paragraphs>94</Paragraphs>
  <Slides>17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Calibri</vt:lpstr>
      <vt:lpstr>Calibri Light</vt:lpstr>
      <vt:lpstr>Symbol</vt:lpstr>
      <vt:lpstr>Times New Roman</vt:lpstr>
      <vt:lpstr>Wingdings</vt:lpstr>
      <vt:lpstr>Office Theme</vt:lpstr>
      <vt:lpstr>Welcome to Chestnut Class</vt:lpstr>
      <vt:lpstr>Welcome to Sycamore Class</vt:lpstr>
      <vt:lpstr>General information</vt:lpstr>
      <vt:lpstr>Clothing and water bottles</vt:lpstr>
      <vt:lpstr>Mixed age classes and the curriculum</vt:lpstr>
      <vt:lpstr>This term’s topic and key outcomes</vt:lpstr>
      <vt:lpstr>Sycamore Class Timetable</vt:lpstr>
      <vt:lpstr>Timetables</vt:lpstr>
      <vt:lpstr>Swimming</vt:lpstr>
      <vt:lpstr>Reading</vt:lpstr>
      <vt:lpstr>Reading for Pleasure</vt:lpstr>
      <vt:lpstr>PowerPoint Presentation</vt:lpstr>
      <vt:lpstr>Home learning</vt:lpstr>
      <vt:lpstr>School Rules</vt:lpstr>
      <vt:lpstr>Class rules</vt:lpstr>
      <vt:lpstr>Rewards</vt:lpstr>
      <vt:lpstr>Getting in touch</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Chestnut Class</dc:title>
  <dc:creator>Mrs Phillps</dc:creator>
  <cp:lastModifiedBy>Katie Ashton</cp:lastModifiedBy>
  <cp:revision>39</cp:revision>
  <dcterms:created xsi:type="dcterms:W3CDTF">2020-09-04T12:36:57Z</dcterms:created>
  <dcterms:modified xsi:type="dcterms:W3CDTF">2024-09-11T18:46:38Z</dcterms:modified>
</cp:coreProperties>
</file>