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4" r:id="rId5"/>
    <p:sldId id="259" r:id="rId6"/>
    <p:sldId id="260" r:id="rId7"/>
    <p:sldId id="261" r:id="rId8"/>
    <p:sldId id="266" r:id="rId9"/>
    <p:sldId id="262" r:id="rId10"/>
    <p:sldId id="263" r:id="rId11"/>
    <p:sldId id="269" r:id="rId12"/>
    <p:sldId id="271"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5" d="100"/>
          <a:sy n="65" d="100"/>
        </p:scale>
        <p:origin x="70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32302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636999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33FCE8-EDFC-490A-9D78-4F5BBAF1375A}"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504045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833FCE8-EDFC-490A-9D78-4F5BBAF1375A}"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201684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833FCE8-EDFC-490A-9D78-4F5BBAF1375A}"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78182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833FCE8-EDFC-490A-9D78-4F5BBAF1375A}"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674749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33FCE8-EDFC-490A-9D78-4F5BBAF1375A}"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850164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939252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022628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139796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627331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33FCE8-EDFC-490A-9D78-4F5BBAF1375A}" type="datetimeFigureOut">
              <a:rPr lang="en-GB" smtClean="0"/>
              <a:t>09/09/2025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894B37-C33D-4E3B-8804-93AA72FB10B7}" type="slidenum">
              <a:rPr lang="en-GB" smtClean="0"/>
              <a:t>‹#›</a:t>
            </a:fld>
            <a:endParaRPr lang="en-GB"/>
          </a:p>
        </p:txBody>
      </p:sp>
    </p:spTree>
    <p:extLst>
      <p:ext uri="{BB962C8B-B14F-4D97-AF65-F5344CB8AC3E}">
        <p14:creationId xmlns:p14="http://schemas.microsoft.com/office/powerpoint/2010/main" val="137017087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booksfortopics.com/booklists/recommended-reads/year-4/" TargetMode="External"/><Relationship Id="rId2" Type="http://schemas.openxmlformats.org/officeDocument/2006/relationships/hyperlink" Target="https://www.booksfortopics.com/booklists/recommended-reads/year-3/" TargetMode="Externa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Katie.Ashton@box.wilts.sch.uk" TargetMode="External"/><Relationship Id="rId2" Type="http://schemas.openxmlformats.org/officeDocument/2006/relationships/hyperlink" Target="mailto:Tamsin.iacono@box.wilts.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79827"/>
            <a:ext cx="9144000" cy="1582689"/>
          </a:xfrm>
        </p:spPr>
        <p:txBody>
          <a:bodyPr/>
          <a:lstStyle/>
          <a:p>
            <a:r>
              <a:rPr lang="en-GB" dirty="0" smtClean="0">
                <a:solidFill>
                  <a:schemeClr val="bg1"/>
                </a:solidFill>
              </a:rPr>
              <a:t>Welcome to Beech Class</a:t>
            </a:r>
            <a:endParaRPr lang="en-GB" dirty="0">
              <a:solidFill>
                <a:schemeClr val="bg1"/>
              </a:solidFill>
            </a:endParaRPr>
          </a:p>
        </p:txBody>
      </p:sp>
      <p:sp>
        <p:nvSpPr>
          <p:cNvPr id="3" name="Subtitle 2"/>
          <p:cNvSpPr>
            <a:spLocks noGrp="1"/>
          </p:cNvSpPr>
          <p:nvPr>
            <p:ph type="subTitle" idx="1"/>
          </p:nvPr>
        </p:nvSpPr>
        <p:spPr/>
        <p:txBody>
          <a:bodyPr>
            <a:normAutofit lnSpcReduction="10000"/>
          </a:bodyPr>
          <a:lstStyle/>
          <a:p>
            <a:r>
              <a:rPr lang="en-GB" sz="5400" dirty="0" smtClean="0">
                <a:solidFill>
                  <a:schemeClr val="bg1"/>
                </a:solidFill>
              </a:rPr>
              <a:t>Information for parents</a:t>
            </a:r>
          </a:p>
          <a:p>
            <a:r>
              <a:rPr lang="en-GB" sz="5400" dirty="0" smtClean="0">
                <a:solidFill>
                  <a:schemeClr val="bg1"/>
                </a:solidFill>
              </a:rPr>
              <a:t>September </a:t>
            </a:r>
            <a:r>
              <a:rPr lang="en-GB" sz="5400" dirty="0" smtClean="0">
                <a:solidFill>
                  <a:schemeClr val="bg1"/>
                </a:solidFill>
              </a:rPr>
              <a:t>2025</a:t>
            </a:r>
            <a:endParaRPr lang="en-GB" sz="5400" dirty="0">
              <a:solidFill>
                <a:schemeClr val="bg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4419600" y="2022764"/>
            <a:ext cx="2486025"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7765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379827"/>
            <a:ext cx="9476935" cy="1582689"/>
          </a:xfrm>
        </p:spPr>
        <p:txBody>
          <a:bodyPr/>
          <a:lstStyle/>
          <a:p>
            <a:r>
              <a:rPr lang="en-GB" dirty="0" smtClean="0">
                <a:solidFill>
                  <a:schemeClr val="bg1"/>
                </a:solidFill>
              </a:rPr>
              <a:t>Welcome to Beech Class</a:t>
            </a:r>
            <a:endParaRPr lang="en-GB" dirty="0">
              <a:solidFill>
                <a:schemeClr val="bg1"/>
              </a:solidFill>
            </a:endParaRPr>
          </a:p>
        </p:txBody>
      </p:sp>
      <p:sp>
        <p:nvSpPr>
          <p:cNvPr id="3" name="Subtitle 2"/>
          <p:cNvSpPr>
            <a:spLocks noGrp="1"/>
          </p:cNvSpPr>
          <p:nvPr>
            <p:ph type="subTitle" idx="1"/>
          </p:nvPr>
        </p:nvSpPr>
        <p:spPr>
          <a:xfrm>
            <a:off x="196948" y="1962516"/>
            <a:ext cx="11830929" cy="4691502"/>
          </a:xfrm>
        </p:spPr>
        <p:txBody>
          <a:bodyPr>
            <a:normAutofit/>
          </a:bodyPr>
          <a:lstStyle/>
          <a:p>
            <a:pPr algn="l"/>
            <a:r>
              <a:rPr lang="en-GB" sz="3000" dirty="0" smtClean="0">
                <a:solidFill>
                  <a:schemeClr val="bg1"/>
                </a:solidFill>
              </a:rPr>
              <a:t>It has been a pleasure to welcome your children back into school this September.  </a:t>
            </a:r>
          </a:p>
          <a:p>
            <a:pPr algn="l"/>
            <a:r>
              <a:rPr lang="en-GB" sz="3000" dirty="0" smtClean="0">
                <a:solidFill>
                  <a:schemeClr val="bg1"/>
                </a:solidFill>
              </a:rPr>
              <a:t>Your class teachers are Mrs Iacono, who teaches on Mondays, Tuesdays, Wednesdays and Fridays and Mrs </a:t>
            </a:r>
            <a:r>
              <a:rPr lang="en-GB" sz="3000" dirty="0" smtClean="0">
                <a:solidFill>
                  <a:schemeClr val="bg1"/>
                </a:solidFill>
              </a:rPr>
              <a:t>Ashton, </a:t>
            </a:r>
            <a:r>
              <a:rPr lang="en-GB" sz="3000" dirty="0" smtClean="0">
                <a:solidFill>
                  <a:schemeClr val="bg1"/>
                </a:solidFill>
              </a:rPr>
              <a:t>who teaches on Thursdays.</a:t>
            </a:r>
          </a:p>
          <a:p>
            <a:pPr algn="l"/>
            <a:endParaRPr lang="en-GB" sz="3000" dirty="0">
              <a:solidFill>
                <a:schemeClr val="bg1"/>
              </a:solidFill>
            </a:endParaRPr>
          </a:p>
          <a:p>
            <a:pPr algn="l"/>
            <a:endParaRPr lang="en-GB" sz="3000" dirty="0" smtClean="0">
              <a:solidFill>
                <a:schemeClr val="bg1"/>
              </a:solidFill>
            </a:endParaRPr>
          </a:p>
          <a:p>
            <a:pPr algn="l"/>
            <a:endParaRPr lang="en-GB" sz="3000" dirty="0">
              <a:solidFill>
                <a:schemeClr val="bg1"/>
              </a:solidFill>
            </a:endParaRPr>
          </a:p>
          <a:p>
            <a:pPr algn="l"/>
            <a:endParaRPr lang="en-GB" sz="3000" dirty="0">
              <a:solidFill>
                <a:schemeClr val="bg1"/>
              </a:solidFill>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10030691" y="166256"/>
            <a:ext cx="1931843" cy="10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7133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lstStyle/>
          <a:p>
            <a:r>
              <a:rPr lang="en-GB" dirty="0" smtClean="0">
                <a:solidFill>
                  <a:schemeClr val="bg1"/>
                </a:solidFill>
              </a:rPr>
              <a:t>General information</a:t>
            </a:r>
            <a:endParaRPr lang="en-GB" dirty="0">
              <a:solidFill>
                <a:schemeClr val="bg1"/>
              </a:solidFill>
            </a:endParaRPr>
          </a:p>
        </p:txBody>
      </p:sp>
      <p:sp>
        <p:nvSpPr>
          <p:cNvPr id="3" name="Subtitle 2"/>
          <p:cNvSpPr>
            <a:spLocks noGrp="1"/>
          </p:cNvSpPr>
          <p:nvPr>
            <p:ph type="subTitle" idx="1"/>
          </p:nvPr>
        </p:nvSpPr>
        <p:spPr>
          <a:xfrm>
            <a:off x="196948" y="1237958"/>
            <a:ext cx="11830929" cy="5275384"/>
          </a:xfrm>
        </p:spPr>
        <p:txBody>
          <a:bodyPr>
            <a:normAutofit/>
          </a:bodyPr>
          <a:lstStyle/>
          <a:p>
            <a:pPr algn="l"/>
            <a:endParaRPr lang="en-GB" sz="3000" dirty="0" smtClean="0">
              <a:solidFill>
                <a:schemeClr val="bg1"/>
              </a:solidFill>
            </a:endParaRPr>
          </a:p>
          <a:p>
            <a:pPr algn="l"/>
            <a:r>
              <a:rPr lang="en-GB" sz="3000" dirty="0" smtClean="0">
                <a:solidFill>
                  <a:schemeClr val="bg1"/>
                </a:solidFill>
              </a:rPr>
              <a:t>Drop off time: 8.45am  - gates and doors are locked just before 9am ready for assembly to start at 9am.</a:t>
            </a:r>
          </a:p>
          <a:p>
            <a:pPr algn="l"/>
            <a:r>
              <a:rPr lang="en-GB" sz="3000" dirty="0" smtClean="0">
                <a:solidFill>
                  <a:schemeClr val="bg1"/>
                </a:solidFill>
              </a:rPr>
              <a:t>Home time: 3.25pm</a:t>
            </a:r>
          </a:p>
          <a:p>
            <a:pPr algn="l"/>
            <a:endParaRPr lang="en-GB" sz="3000" dirty="0">
              <a:solidFill>
                <a:schemeClr val="bg1"/>
              </a:solidFill>
            </a:endParaRPr>
          </a:p>
          <a:p>
            <a:pPr algn="l"/>
            <a:endParaRPr lang="en-GB" sz="3000" dirty="0">
              <a:solidFill>
                <a:schemeClr val="bg1"/>
              </a:solidFill>
            </a:endParaRPr>
          </a:p>
          <a:p>
            <a:pPr algn="l"/>
            <a:endParaRPr lang="en-GB" sz="3000" dirty="0">
              <a:solidFill>
                <a:schemeClr val="bg1"/>
              </a:solidFill>
            </a:endParaRPr>
          </a:p>
          <a:p>
            <a:pPr algn="l"/>
            <a:endParaRPr lang="en-GB" sz="3000" dirty="0" smtClean="0">
              <a:solidFill>
                <a:schemeClr val="bg1"/>
              </a:solidFill>
            </a:endParaRPr>
          </a:p>
          <a:p>
            <a:pPr algn="l"/>
            <a:endParaRPr lang="en-GB" sz="3000" dirty="0">
              <a:solidFill>
                <a:schemeClr val="bg1"/>
              </a:solidFill>
            </a:endParaRPr>
          </a:p>
          <a:p>
            <a:pPr algn="l"/>
            <a:endParaRPr lang="en-GB" sz="3000" dirty="0">
              <a:solidFill>
                <a:schemeClr val="bg1"/>
              </a:solidFill>
            </a:endParaRPr>
          </a:p>
          <a:p>
            <a:pPr algn="l"/>
            <a:endParaRPr lang="en-GB" sz="3000" dirty="0">
              <a:solidFill>
                <a:schemeClr val="bg1"/>
              </a:solidFill>
            </a:endParaRPr>
          </a:p>
        </p:txBody>
      </p:sp>
    </p:spTree>
    <p:extLst>
      <p:ext uri="{BB962C8B-B14F-4D97-AF65-F5344CB8AC3E}">
        <p14:creationId xmlns:p14="http://schemas.microsoft.com/office/powerpoint/2010/main" val="5078034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lstStyle/>
          <a:p>
            <a:r>
              <a:rPr lang="en-GB" dirty="0" smtClean="0">
                <a:solidFill>
                  <a:schemeClr val="bg1"/>
                </a:solidFill>
              </a:rPr>
              <a:t>Clothing and water bottles</a:t>
            </a:r>
            <a:endParaRPr lang="en-GB" dirty="0">
              <a:solidFill>
                <a:schemeClr val="bg1"/>
              </a:solidFill>
            </a:endParaRPr>
          </a:p>
        </p:txBody>
      </p:sp>
      <p:sp>
        <p:nvSpPr>
          <p:cNvPr id="3" name="Subtitle 2"/>
          <p:cNvSpPr>
            <a:spLocks noGrp="1"/>
          </p:cNvSpPr>
          <p:nvPr>
            <p:ph type="subTitle" idx="1"/>
          </p:nvPr>
        </p:nvSpPr>
        <p:spPr>
          <a:xfrm>
            <a:off x="196948" y="1237958"/>
            <a:ext cx="11830929" cy="5275384"/>
          </a:xfrm>
        </p:spPr>
        <p:txBody>
          <a:bodyPr>
            <a:normAutofit fontScale="92500"/>
          </a:bodyPr>
          <a:lstStyle/>
          <a:p>
            <a:pPr algn="l"/>
            <a:r>
              <a:rPr lang="en-GB" sz="3000" dirty="0" smtClean="0">
                <a:solidFill>
                  <a:schemeClr val="bg1"/>
                </a:solidFill>
              </a:rPr>
              <a:t>Please can all clothing and belongings </a:t>
            </a:r>
            <a:r>
              <a:rPr lang="en-GB" sz="3000" dirty="0">
                <a:solidFill>
                  <a:schemeClr val="bg1"/>
                </a:solidFill>
              </a:rPr>
              <a:t>b</a:t>
            </a:r>
            <a:r>
              <a:rPr lang="en-GB" sz="3000" dirty="0" smtClean="0">
                <a:solidFill>
                  <a:schemeClr val="bg1"/>
                </a:solidFill>
              </a:rPr>
              <a:t>e clearly labelled with your child’s name so we can reunite any strayed items with their owner as quickly as possible.</a:t>
            </a:r>
          </a:p>
          <a:p>
            <a:pPr algn="l"/>
            <a:endParaRPr lang="en-GB" sz="3000" dirty="0">
              <a:solidFill>
                <a:schemeClr val="bg1">
                  <a:lumMod val="50000"/>
                  <a:lumOff val="50000"/>
                </a:schemeClr>
              </a:solidFill>
            </a:endParaRPr>
          </a:p>
          <a:p>
            <a:pPr algn="l"/>
            <a:r>
              <a:rPr lang="en-GB" sz="3000" dirty="0" smtClean="0">
                <a:solidFill>
                  <a:schemeClr val="bg1"/>
                </a:solidFill>
              </a:rPr>
              <a:t>Please can your child bring a water bottle to school every </a:t>
            </a:r>
            <a:r>
              <a:rPr lang="en-GB" sz="3000" dirty="0" smtClean="0">
                <a:solidFill>
                  <a:schemeClr val="bg1"/>
                </a:solidFill>
              </a:rPr>
              <a:t>day and a healthy snack, should they want one</a:t>
            </a:r>
            <a:endParaRPr lang="en-GB" sz="3000" dirty="0" smtClean="0">
              <a:solidFill>
                <a:schemeClr val="bg1"/>
              </a:solidFill>
            </a:endParaRPr>
          </a:p>
          <a:p>
            <a:pPr algn="l"/>
            <a:endParaRPr lang="en-GB" sz="3000" dirty="0">
              <a:solidFill>
                <a:schemeClr val="bg1">
                  <a:lumMod val="50000"/>
                  <a:lumOff val="50000"/>
                </a:schemeClr>
              </a:solidFill>
            </a:endParaRPr>
          </a:p>
          <a:p>
            <a:pPr algn="l"/>
            <a:r>
              <a:rPr lang="en-GB" sz="3000" dirty="0" smtClean="0">
                <a:solidFill>
                  <a:schemeClr val="bg1"/>
                </a:solidFill>
              </a:rPr>
              <a:t>Coats are needed in school every day </a:t>
            </a:r>
          </a:p>
          <a:p>
            <a:pPr algn="l"/>
            <a:endParaRPr lang="en-GB" sz="3000" dirty="0">
              <a:solidFill>
                <a:schemeClr val="bg1"/>
              </a:solidFill>
            </a:endParaRPr>
          </a:p>
          <a:p>
            <a:pPr algn="l"/>
            <a:r>
              <a:rPr lang="en-GB" sz="3000" dirty="0" smtClean="0">
                <a:solidFill>
                  <a:schemeClr val="bg1"/>
                </a:solidFill>
              </a:rPr>
              <a:t>Cloakroom space  -coat, P.E bag underneath, lunch box on top</a:t>
            </a:r>
          </a:p>
          <a:p>
            <a:pPr algn="l"/>
            <a:r>
              <a:rPr lang="en-US" sz="3000" dirty="0" smtClean="0">
                <a:solidFill>
                  <a:schemeClr val="bg1"/>
                </a:solidFill>
              </a:rPr>
              <a:t>(If your child doesn’t need a bag, please leave at home as there is not much space)</a:t>
            </a:r>
            <a:endParaRPr lang="en-GB" sz="3000" dirty="0" smtClean="0">
              <a:solidFill>
                <a:schemeClr val="bg1"/>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2670639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0" y="200275"/>
            <a:ext cx="11830929" cy="1069145"/>
          </a:xfrm>
        </p:spPr>
        <p:txBody>
          <a:bodyPr>
            <a:normAutofit/>
          </a:bodyPr>
          <a:lstStyle/>
          <a:p>
            <a:r>
              <a:rPr lang="en-GB" u="sng" dirty="0" smtClean="0">
                <a:solidFill>
                  <a:schemeClr val="bg1"/>
                </a:solidFill>
              </a:rPr>
              <a:t>Mixed age classes and the curriculu</a:t>
            </a:r>
            <a:r>
              <a:rPr lang="en-GB" u="sng" dirty="0">
                <a:solidFill>
                  <a:schemeClr val="bg1"/>
                </a:solidFill>
              </a:rPr>
              <a:t>m</a:t>
            </a:r>
          </a:p>
        </p:txBody>
      </p:sp>
      <p:sp>
        <p:nvSpPr>
          <p:cNvPr id="3" name="Subtitle 2"/>
          <p:cNvSpPr>
            <a:spLocks noGrp="1"/>
          </p:cNvSpPr>
          <p:nvPr>
            <p:ph type="subTitle" idx="1"/>
          </p:nvPr>
        </p:nvSpPr>
        <p:spPr>
          <a:xfrm>
            <a:off x="239151" y="1603717"/>
            <a:ext cx="11830929" cy="5275384"/>
          </a:xfrm>
        </p:spPr>
        <p:txBody>
          <a:bodyPr>
            <a:normAutofit/>
          </a:bodyPr>
          <a:lstStyle/>
          <a:p>
            <a:pPr algn="l"/>
            <a:r>
              <a:rPr lang="en-GB" sz="3000" dirty="0" smtClean="0">
                <a:solidFill>
                  <a:schemeClr val="bg1"/>
                </a:solidFill>
              </a:rPr>
              <a:t>The children in Beech Class are made up of all of the year 3 children and the youngest year 4 children.  </a:t>
            </a:r>
            <a:endParaRPr lang="en-GB" sz="3000" dirty="0">
              <a:solidFill>
                <a:schemeClr val="bg1"/>
              </a:solidFill>
            </a:endParaRPr>
          </a:p>
          <a:p>
            <a:pPr algn="l"/>
            <a:endParaRPr lang="en-GB" sz="3000" dirty="0" smtClean="0">
              <a:solidFill>
                <a:schemeClr val="bg1"/>
              </a:solidFill>
            </a:endParaRPr>
          </a:p>
          <a:p>
            <a:pPr algn="l"/>
            <a:r>
              <a:rPr lang="en-GB" sz="3000" dirty="0" smtClean="0">
                <a:solidFill>
                  <a:schemeClr val="bg1"/>
                </a:solidFill>
              </a:rPr>
              <a:t>They receive a broad and balanced curriculum based upon year group objectives from the National Curriculum.  </a:t>
            </a:r>
          </a:p>
          <a:p>
            <a:pPr algn="l"/>
            <a:endParaRPr lang="en-GB" sz="3000" dirty="0" smtClean="0">
              <a:solidFill>
                <a:schemeClr val="bg1"/>
              </a:solidFill>
            </a:endParaRPr>
          </a:p>
          <a:p>
            <a:pPr algn="l"/>
            <a:r>
              <a:rPr lang="en-GB" sz="3000" dirty="0" smtClean="0">
                <a:solidFill>
                  <a:schemeClr val="bg1"/>
                </a:solidFill>
              </a:rPr>
              <a:t>We have a rolling curriculum programme which means that no topic is repeated in any two year cycle.  Some key skills may be repeated to ensure that children are secure on the basics.</a:t>
            </a:r>
          </a:p>
          <a:p>
            <a:pPr algn="l"/>
            <a:endParaRPr lang="en-GB" sz="3000" dirty="0">
              <a:solidFill>
                <a:schemeClr val="bg1"/>
              </a:solidFill>
            </a:endParaRPr>
          </a:p>
          <a:p>
            <a:pPr algn="l"/>
            <a:endParaRPr lang="en-GB" sz="3000" dirty="0">
              <a:solidFill>
                <a:schemeClr val="bg1"/>
              </a:solidFill>
            </a:endParaRPr>
          </a:p>
          <a:p>
            <a:pPr algn="l"/>
            <a:endParaRPr lang="en-GB" sz="3000" dirty="0">
              <a:solidFill>
                <a:schemeClr val="bg1"/>
              </a:solidFill>
            </a:endParaRPr>
          </a:p>
        </p:txBody>
      </p:sp>
    </p:spTree>
    <p:extLst>
      <p:ext uri="{BB962C8B-B14F-4D97-AF65-F5344CB8AC3E}">
        <p14:creationId xmlns:p14="http://schemas.microsoft.com/office/powerpoint/2010/main" val="11796729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717" y="-239151"/>
            <a:ext cx="11830929" cy="1069145"/>
          </a:xfrm>
        </p:spPr>
        <p:txBody>
          <a:bodyPr>
            <a:normAutofit/>
          </a:bodyPr>
          <a:lstStyle/>
          <a:p>
            <a:r>
              <a:rPr lang="en-GB" sz="4000" dirty="0" smtClean="0">
                <a:solidFill>
                  <a:schemeClr val="bg1">
                    <a:lumMod val="50000"/>
                    <a:lumOff val="50000"/>
                  </a:schemeClr>
                </a:solidFill>
              </a:rPr>
              <a:t>This term’s topic and key outcomes</a:t>
            </a:r>
            <a:endParaRPr lang="en-GB" sz="4000" dirty="0">
              <a:solidFill>
                <a:schemeClr val="bg1">
                  <a:lumMod val="50000"/>
                  <a:lumOff val="50000"/>
                </a:schemeClr>
              </a:solidFill>
            </a:endParaRPr>
          </a:p>
        </p:txBody>
      </p:sp>
      <p:sp>
        <p:nvSpPr>
          <p:cNvPr id="3" name="Subtitle 2"/>
          <p:cNvSpPr>
            <a:spLocks noGrp="1"/>
          </p:cNvSpPr>
          <p:nvPr>
            <p:ph type="subTitle" idx="1"/>
          </p:nvPr>
        </p:nvSpPr>
        <p:spPr>
          <a:xfrm>
            <a:off x="239151" y="1603717"/>
            <a:ext cx="11830929" cy="5275384"/>
          </a:xfrm>
        </p:spPr>
        <p:txBody>
          <a:bodyPr>
            <a:normAutofit/>
          </a:bodyPr>
          <a:lstStyle/>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849265" y="751336"/>
            <a:ext cx="8495283" cy="6028006"/>
          </a:xfrm>
          <a:prstGeom prst="rect">
            <a:avLst/>
          </a:prstGeom>
        </p:spPr>
      </p:pic>
    </p:spTree>
    <p:extLst>
      <p:ext uri="{BB962C8B-B14F-4D97-AF65-F5344CB8AC3E}">
        <p14:creationId xmlns:p14="http://schemas.microsoft.com/office/powerpoint/2010/main" val="21349794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1" y="534572"/>
            <a:ext cx="11830929" cy="1069145"/>
          </a:xfrm>
        </p:spPr>
        <p:txBody>
          <a:bodyPr>
            <a:normAutofit/>
          </a:bodyPr>
          <a:lstStyle/>
          <a:p>
            <a:r>
              <a:rPr lang="en-GB" dirty="0" smtClean="0">
                <a:solidFill>
                  <a:schemeClr val="bg1"/>
                </a:solidFill>
              </a:rPr>
              <a:t>Timetables</a:t>
            </a:r>
            <a:endParaRPr lang="en-GB" dirty="0">
              <a:solidFill>
                <a:schemeClr val="bg1"/>
              </a:solidFill>
            </a:endParaRPr>
          </a:p>
        </p:txBody>
      </p:sp>
      <p:sp>
        <p:nvSpPr>
          <p:cNvPr id="3" name="Subtitle 2"/>
          <p:cNvSpPr>
            <a:spLocks noGrp="1"/>
          </p:cNvSpPr>
          <p:nvPr>
            <p:ph type="subTitle" idx="1"/>
          </p:nvPr>
        </p:nvSpPr>
        <p:spPr>
          <a:xfrm>
            <a:off x="239151" y="1603717"/>
            <a:ext cx="11830929" cy="5275384"/>
          </a:xfrm>
        </p:spPr>
        <p:txBody>
          <a:bodyPr>
            <a:normAutofit/>
          </a:bodyPr>
          <a:lstStyle/>
          <a:p>
            <a:pPr algn="l"/>
            <a:r>
              <a:rPr lang="en-GB" sz="3000" dirty="0" smtClean="0">
                <a:solidFill>
                  <a:schemeClr val="bg1"/>
                </a:solidFill>
              </a:rPr>
              <a:t>P.E. is on a MONDAY and FRIDAY. Please ensure that your child has their full PE kit in school - daps/trainers, navy blue shorts and a white t-shirt and a navy jumper for outside PE.</a:t>
            </a:r>
          </a:p>
          <a:p>
            <a:pPr algn="l"/>
            <a:endParaRPr lang="en-GB" sz="3000" dirty="0">
              <a:solidFill>
                <a:schemeClr val="bg1"/>
              </a:solidFill>
            </a:endParaRPr>
          </a:p>
          <a:p>
            <a:pPr algn="l"/>
            <a:r>
              <a:rPr lang="en-GB" sz="3000" dirty="0" smtClean="0">
                <a:solidFill>
                  <a:schemeClr val="bg1"/>
                </a:solidFill>
              </a:rPr>
              <a:t>New spellings will be given out each Friday and the spelling test will be on Fridays.</a:t>
            </a:r>
            <a:endParaRPr lang="en-GB" sz="3000" dirty="0">
              <a:solidFill>
                <a:schemeClr val="bg1"/>
              </a:solidFill>
            </a:endParaRPr>
          </a:p>
          <a:p>
            <a:pPr algn="l"/>
            <a:r>
              <a:rPr lang="en-GB" sz="3000" dirty="0" smtClean="0">
                <a:solidFill>
                  <a:schemeClr val="bg1"/>
                </a:solidFill>
              </a:rPr>
              <a:t>Home learning will usually be set on a FRIDAY to be handed in by the following THURSDAY (or before!). This may occasionally change if, for example, a project homework is set.</a:t>
            </a:r>
          </a:p>
          <a:p>
            <a:pPr algn="l"/>
            <a:endParaRPr lang="en-GB" sz="3000" dirty="0">
              <a:solidFill>
                <a:schemeClr val="bg1"/>
              </a:solidFill>
            </a:endParaRPr>
          </a:p>
          <a:p>
            <a:pPr algn="l"/>
            <a:endParaRPr lang="en-GB" sz="3000" dirty="0">
              <a:solidFill>
                <a:schemeClr val="bg1"/>
              </a:solidFill>
            </a:endParaRPr>
          </a:p>
        </p:txBody>
      </p:sp>
    </p:spTree>
    <p:extLst>
      <p:ext uri="{BB962C8B-B14F-4D97-AF65-F5344CB8AC3E}">
        <p14:creationId xmlns:p14="http://schemas.microsoft.com/office/powerpoint/2010/main" val="16688132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3045"/>
            <a:ext cx="10515600" cy="1325563"/>
          </a:xfrm>
        </p:spPr>
        <p:txBody>
          <a:bodyPr/>
          <a:lstStyle/>
          <a:p>
            <a:pPr algn="ctr"/>
            <a:r>
              <a:rPr lang="en-GB" dirty="0" smtClean="0">
                <a:solidFill>
                  <a:schemeClr val="bg1"/>
                </a:solidFill>
              </a:rPr>
              <a:t>School Rules</a:t>
            </a:r>
            <a:endParaRPr lang="en-GB" dirty="0">
              <a:solidFill>
                <a:schemeClr val="bg1"/>
              </a:solidFill>
            </a:endParaRPr>
          </a:p>
        </p:txBody>
      </p:sp>
      <p:sp>
        <p:nvSpPr>
          <p:cNvPr id="4" name="Content Placeholder 3"/>
          <p:cNvSpPr>
            <a:spLocks noGrp="1"/>
          </p:cNvSpPr>
          <p:nvPr>
            <p:ph idx="1"/>
          </p:nvPr>
        </p:nvSpPr>
        <p:spPr/>
        <p:txBody>
          <a:bodyPr>
            <a:normAutofit fontScale="92500" lnSpcReduction="20000"/>
          </a:bodyPr>
          <a:lstStyle/>
          <a:p>
            <a:pPr marL="0" indent="0">
              <a:buNone/>
            </a:pPr>
            <a:r>
              <a:rPr lang="en-GB" dirty="0" smtClean="0"/>
              <a:t>      </a:t>
            </a:r>
          </a:p>
          <a:p>
            <a:pPr marL="0" indent="0">
              <a:buNone/>
            </a:pPr>
            <a:r>
              <a:rPr lang="en-GB" dirty="0" smtClean="0"/>
              <a:t>                                </a:t>
            </a:r>
            <a:r>
              <a:rPr lang="en-GB" sz="6000" dirty="0" smtClean="0">
                <a:solidFill>
                  <a:schemeClr val="bg1"/>
                </a:solidFill>
                <a:latin typeface="Comic Sans MS" panose="030F0702030302020204" pitchFamily="66" charset="0"/>
              </a:rPr>
              <a:t>Be ready</a:t>
            </a:r>
          </a:p>
          <a:p>
            <a:pPr marL="0" indent="0">
              <a:buNone/>
            </a:pPr>
            <a:endParaRPr lang="en-GB" sz="6000" dirty="0" smtClean="0">
              <a:solidFill>
                <a:schemeClr val="bg1"/>
              </a:solidFill>
              <a:latin typeface="Comic Sans MS" panose="030F0702030302020204" pitchFamily="66" charset="0"/>
            </a:endParaRPr>
          </a:p>
          <a:p>
            <a:pPr marL="0" indent="0">
              <a:buNone/>
            </a:pPr>
            <a:r>
              <a:rPr lang="en-GB" sz="6000" dirty="0" smtClean="0">
                <a:solidFill>
                  <a:schemeClr val="bg1"/>
                </a:solidFill>
                <a:latin typeface="Comic Sans MS" panose="030F0702030302020204" pitchFamily="66" charset="0"/>
              </a:rPr>
              <a:t>           Be respectful</a:t>
            </a:r>
          </a:p>
          <a:p>
            <a:pPr marL="0" indent="0">
              <a:buNone/>
            </a:pPr>
            <a:endParaRPr lang="en-GB" sz="6000" dirty="0">
              <a:solidFill>
                <a:schemeClr val="bg1"/>
              </a:solidFill>
              <a:latin typeface="Comic Sans MS" panose="030F0702030302020204" pitchFamily="66" charset="0"/>
            </a:endParaRPr>
          </a:p>
          <a:p>
            <a:pPr marL="0" indent="0">
              <a:buNone/>
            </a:pPr>
            <a:r>
              <a:rPr lang="en-GB" sz="6000" dirty="0" smtClean="0">
                <a:solidFill>
                  <a:schemeClr val="bg1"/>
                </a:solidFill>
                <a:latin typeface="Comic Sans MS" panose="030F0702030302020204" pitchFamily="66" charset="0"/>
              </a:rPr>
              <a:t>           Be safe</a:t>
            </a:r>
            <a:r>
              <a:rPr lang="en-GB" sz="6000" dirty="0" smtClean="0">
                <a:latin typeface="Comic Sans MS" panose="030F0702030302020204" pitchFamily="66" charset="0"/>
              </a:rPr>
              <a:t>                   </a:t>
            </a:r>
            <a:endParaRPr lang="en-GB" sz="6000" dirty="0">
              <a:latin typeface="Comic Sans MS" panose="030F0702030302020204" pitchFamily="66" charset="0"/>
            </a:endParaRPr>
          </a:p>
        </p:txBody>
      </p:sp>
    </p:spTree>
    <p:extLst>
      <p:ext uri="{BB962C8B-B14F-4D97-AF65-F5344CB8AC3E}">
        <p14:creationId xmlns:p14="http://schemas.microsoft.com/office/powerpoint/2010/main" val="12776151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solidFill>
              </a:rPr>
              <a:t>Reading</a:t>
            </a:r>
            <a:endParaRPr lang="en-GB" dirty="0">
              <a:solidFill>
                <a:schemeClr val="bg1"/>
              </a:solidFill>
            </a:endParaRPr>
          </a:p>
        </p:txBody>
      </p:sp>
      <p:sp>
        <p:nvSpPr>
          <p:cNvPr id="3" name="Subtitle 2"/>
          <p:cNvSpPr>
            <a:spLocks noGrp="1"/>
          </p:cNvSpPr>
          <p:nvPr>
            <p:ph type="subTitle" idx="1"/>
          </p:nvPr>
        </p:nvSpPr>
        <p:spPr>
          <a:xfrm>
            <a:off x="253440" y="957264"/>
            <a:ext cx="7700858" cy="5275384"/>
          </a:xfrm>
        </p:spPr>
        <p:txBody>
          <a:bodyPr>
            <a:normAutofit fontScale="92500" lnSpcReduction="10000"/>
          </a:bodyPr>
          <a:lstStyle/>
          <a:p>
            <a:pPr algn="l"/>
            <a:r>
              <a:rPr lang="en-GB" dirty="0" smtClean="0">
                <a:solidFill>
                  <a:schemeClr val="bg1"/>
                </a:solidFill>
              </a:rPr>
              <a:t>Please can your child have their reading book with them every day as we will read in class daily.  We have a good selection of books in class which they can borrow (please can they be returned when finished!) or they are more than welcome to bring in a reading book of an appropriate level and content from home</a:t>
            </a:r>
            <a:r>
              <a:rPr lang="en-GB" dirty="0">
                <a:solidFill>
                  <a:schemeClr val="bg1"/>
                </a:solidFill>
              </a:rPr>
              <a:t> </a:t>
            </a:r>
            <a:r>
              <a:rPr lang="en-GB" dirty="0" smtClean="0">
                <a:solidFill>
                  <a:schemeClr val="bg1"/>
                </a:solidFill>
              </a:rPr>
              <a:t>(not graphic novels). </a:t>
            </a:r>
          </a:p>
          <a:p>
            <a:pPr algn="l"/>
            <a:r>
              <a:rPr lang="en-GB" dirty="0" smtClean="0">
                <a:solidFill>
                  <a:schemeClr val="bg1"/>
                </a:solidFill>
              </a:rPr>
              <a:t>A really important way in which you can help is to listen to your child read aloud regularly, even though it is likely that they are now increasing both accuracy and fluency.  Discussing character motives, plot, historical contexts, settings etc. really helps develop comprehension skills.</a:t>
            </a:r>
          </a:p>
          <a:p>
            <a:pPr algn="l"/>
            <a:r>
              <a:rPr lang="en-GB" dirty="0" smtClean="0">
                <a:solidFill>
                  <a:schemeClr val="bg1"/>
                </a:solidFill>
              </a:rPr>
              <a:t>Some children are reluctant readers; please do get in touch if you would like some tips on how to overcome this.</a:t>
            </a:r>
            <a:endParaRPr lang="en-GB" dirty="0">
              <a:solidFill>
                <a:schemeClr val="bg1"/>
              </a:solidFill>
            </a:endParaRPr>
          </a:p>
          <a:p>
            <a:pPr algn="l"/>
            <a:r>
              <a:rPr lang="en-GB" dirty="0" smtClean="0">
                <a:solidFill>
                  <a:schemeClr val="bg1"/>
                </a:solidFill>
                <a:hlinkClick r:id="rId2"/>
              </a:rPr>
              <a:t>https</a:t>
            </a:r>
            <a:r>
              <a:rPr lang="en-GB" dirty="0">
                <a:solidFill>
                  <a:schemeClr val="bg1"/>
                </a:solidFill>
                <a:hlinkClick r:id="rId2"/>
              </a:rPr>
              <a:t>://www.booksfortopics.com/booklists/recommended-reads/year-3</a:t>
            </a:r>
            <a:r>
              <a:rPr lang="en-GB" dirty="0" smtClean="0">
                <a:solidFill>
                  <a:schemeClr val="bg1"/>
                </a:solidFill>
                <a:hlinkClick r:id="rId2"/>
              </a:rPr>
              <a:t>/</a:t>
            </a:r>
            <a:r>
              <a:rPr lang="en-GB" dirty="0" smtClean="0">
                <a:solidFill>
                  <a:schemeClr val="bg1"/>
                </a:solidFill>
              </a:rPr>
              <a:t> </a:t>
            </a:r>
          </a:p>
          <a:p>
            <a:pPr algn="l"/>
            <a:r>
              <a:rPr lang="en-GB" dirty="0">
                <a:solidFill>
                  <a:schemeClr val="bg1"/>
                </a:solidFill>
                <a:hlinkClick r:id="rId3"/>
              </a:rPr>
              <a:t>https://www.booksfortopics.com/booklists/recommended-reads/year-4</a:t>
            </a:r>
            <a:r>
              <a:rPr lang="en-GB" dirty="0" smtClean="0">
                <a:solidFill>
                  <a:schemeClr val="bg1"/>
                </a:solidFill>
                <a:hlinkClick r:id="rId3"/>
              </a:rPr>
              <a:t>/</a:t>
            </a:r>
            <a:r>
              <a:rPr lang="en-GB" dirty="0" smtClean="0">
                <a:solidFill>
                  <a:schemeClr val="bg1"/>
                </a:solidFill>
              </a:rPr>
              <a:t> </a:t>
            </a:r>
            <a:endParaRPr lang="en-GB" dirty="0">
              <a:solidFill>
                <a:schemeClr val="bg1"/>
              </a:solidFill>
            </a:endParaRPr>
          </a:p>
        </p:txBody>
      </p:sp>
      <p:pic>
        <p:nvPicPr>
          <p:cNvPr id="1026" name="Picture 2" descr="The 10 best audiobooks of 2013 - Salon.co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33892" y="403123"/>
            <a:ext cx="3277829" cy="21852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ive Finger Book Test ~ How To Choose a Just Right Book | TP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12994" y="3043545"/>
            <a:ext cx="3333750" cy="2571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2108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solidFill>
              </a:rPr>
              <a:t>Home learning</a:t>
            </a:r>
            <a:endParaRPr lang="en-GB" dirty="0">
              <a:solidFill>
                <a:schemeClr val="bg1"/>
              </a:solidFill>
            </a:endParaRPr>
          </a:p>
        </p:txBody>
      </p:sp>
      <p:sp>
        <p:nvSpPr>
          <p:cNvPr id="3" name="Subtitle 2"/>
          <p:cNvSpPr>
            <a:spLocks noGrp="1"/>
          </p:cNvSpPr>
          <p:nvPr>
            <p:ph type="subTitle" idx="1"/>
          </p:nvPr>
        </p:nvSpPr>
        <p:spPr>
          <a:xfrm>
            <a:off x="253439" y="957264"/>
            <a:ext cx="11830929" cy="5275384"/>
          </a:xfrm>
        </p:spPr>
        <p:txBody>
          <a:bodyPr>
            <a:normAutofit/>
          </a:bodyPr>
          <a:lstStyle/>
          <a:p>
            <a:pPr algn="l"/>
            <a:r>
              <a:rPr lang="en-GB" sz="3000" dirty="0" smtClean="0">
                <a:solidFill>
                  <a:schemeClr val="bg1"/>
                </a:solidFill>
              </a:rPr>
              <a:t>Home learning will be set weekly on the school website and will consist of either maths or English, though from time to time we will set a ‘making’ or research project. </a:t>
            </a:r>
            <a:endParaRPr lang="en-GB" sz="3000" dirty="0">
              <a:solidFill>
                <a:schemeClr val="bg1"/>
              </a:solidFill>
            </a:endParaRPr>
          </a:p>
          <a:p>
            <a:pPr algn="l"/>
            <a:r>
              <a:rPr lang="en-GB" sz="3000" dirty="0" smtClean="0">
                <a:solidFill>
                  <a:schemeClr val="bg1"/>
                </a:solidFill>
              </a:rPr>
              <a:t>In addition to this, children need to read regularly at home, practise their spellings and practise their recall of times tables and basic number facts – doubling/halving etc.</a:t>
            </a:r>
            <a:endParaRPr lang="en-GB" sz="3000" dirty="0">
              <a:solidFill>
                <a:schemeClr val="bg1"/>
              </a:solidFill>
            </a:endParaRPr>
          </a:p>
          <a:p>
            <a:pPr algn="l"/>
            <a:endParaRPr lang="en-GB" sz="3000" dirty="0">
              <a:solidFill>
                <a:schemeClr val="bg1"/>
              </a:solidFill>
            </a:endParaRPr>
          </a:p>
        </p:txBody>
      </p:sp>
      <p:pic>
        <p:nvPicPr>
          <p:cNvPr id="2050" name="Picture 2" descr="Spelling Shed : Amazon.de: Apps &amp; Spie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034" y="4108440"/>
            <a:ext cx="3846505" cy="187817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umBots | ttrockstars logo colou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0425" y="3471925"/>
            <a:ext cx="3856805" cy="2760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0960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5964572" y="151676"/>
            <a:ext cx="4773336" cy="2994196"/>
          </a:xfrm>
          <a:prstGeom prst="rect">
            <a:avLst/>
          </a:prstGeom>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3"/>
          <a:stretch>
            <a:fillRect/>
          </a:stretch>
        </p:blipFill>
        <p:spPr>
          <a:xfrm>
            <a:off x="150249" y="146100"/>
            <a:ext cx="5631119" cy="3172543"/>
          </a:xfrm>
          <a:prstGeom prst="rect">
            <a:avLst/>
          </a:prstGeom>
        </p:spPr>
      </p:pic>
      <p:pic>
        <p:nvPicPr>
          <p:cNvPr id="6" name="Picture 5"/>
          <p:cNvPicPr>
            <a:picLocks noChangeAspect="1"/>
          </p:cNvPicPr>
          <p:nvPr/>
        </p:nvPicPr>
        <p:blipFill>
          <a:blip r:embed="rId4"/>
          <a:stretch>
            <a:fillRect/>
          </a:stretch>
        </p:blipFill>
        <p:spPr>
          <a:xfrm>
            <a:off x="1862041" y="3962937"/>
            <a:ext cx="6004994" cy="2214026"/>
          </a:xfrm>
          <a:prstGeom prst="rect">
            <a:avLst/>
          </a:prstGeom>
        </p:spPr>
      </p:pic>
    </p:spTree>
    <p:extLst>
      <p:ext uri="{BB962C8B-B14F-4D97-AF65-F5344CB8AC3E}">
        <p14:creationId xmlns:p14="http://schemas.microsoft.com/office/powerpoint/2010/main" val="470461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bg1"/>
                </a:solidFill>
              </a:rPr>
              <a:t>Rewards</a:t>
            </a:r>
            <a:endParaRPr lang="en-GB" b="1" dirty="0">
              <a:solidFill>
                <a:schemeClr val="bg1"/>
              </a:solidFill>
            </a:endParaRPr>
          </a:p>
        </p:txBody>
      </p:sp>
      <p:sp>
        <p:nvSpPr>
          <p:cNvPr id="3" name="Content Placeholder 2"/>
          <p:cNvSpPr>
            <a:spLocks noGrp="1"/>
          </p:cNvSpPr>
          <p:nvPr>
            <p:ph idx="1"/>
          </p:nvPr>
        </p:nvSpPr>
        <p:spPr>
          <a:xfrm>
            <a:off x="838200" y="1429385"/>
            <a:ext cx="10515600" cy="4351338"/>
          </a:xfrm>
        </p:spPr>
        <p:txBody>
          <a:bodyPr>
            <a:noAutofit/>
          </a:bodyPr>
          <a:lstStyle/>
          <a:p>
            <a:r>
              <a:rPr lang="en-US" b="1" u="sng" dirty="0" smtClean="0">
                <a:solidFill>
                  <a:schemeClr val="bg1"/>
                </a:solidFill>
              </a:rPr>
              <a:t>Merits</a:t>
            </a:r>
            <a:r>
              <a:rPr lang="en-US" dirty="0" smtClean="0">
                <a:solidFill>
                  <a:schemeClr val="bg1"/>
                </a:solidFill>
              </a:rPr>
              <a:t>: Individual merits can be earned through modelling our school values, showing good </a:t>
            </a:r>
            <a:r>
              <a:rPr lang="en-US" dirty="0" err="1" smtClean="0">
                <a:solidFill>
                  <a:schemeClr val="bg1"/>
                </a:solidFill>
              </a:rPr>
              <a:t>behaviour</a:t>
            </a:r>
            <a:r>
              <a:rPr lang="en-US" dirty="0" smtClean="0">
                <a:solidFill>
                  <a:schemeClr val="bg1"/>
                </a:solidFill>
              </a:rPr>
              <a:t>, super learning, a positive attitude and completing weekly reading and homework. </a:t>
            </a:r>
          </a:p>
          <a:p>
            <a:r>
              <a:rPr lang="en-US" dirty="0" smtClean="0">
                <a:solidFill>
                  <a:schemeClr val="bg1"/>
                </a:solidFill>
              </a:rPr>
              <a:t>Children will receive a </a:t>
            </a:r>
            <a:r>
              <a:rPr lang="en-US" dirty="0">
                <a:solidFill>
                  <a:schemeClr val="bg1"/>
                </a:solidFill>
              </a:rPr>
              <a:t>certificate </a:t>
            </a:r>
            <a:r>
              <a:rPr lang="en-US" dirty="0" smtClean="0">
                <a:solidFill>
                  <a:schemeClr val="bg1"/>
                </a:solidFill>
              </a:rPr>
              <a:t>bookmark in denominations of </a:t>
            </a:r>
            <a:r>
              <a:rPr lang="en-US" dirty="0">
                <a:solidFill>
                  <a:schemeClr val="bg1"/>
                </a:solidFill>
              </a:rPr>
              <a:t>10 </a:t>
            </a:r>
            <a:r>
              <a:rPr lang="en-US" dirty="0" smtClean="0">
                <a:solidFill>
                  <a:schemeClr val="bg1"/>
                </a:solidFill>
              </a:rPr>
              <a:t>merits. Every 20 merits will be rewarded with an extra playtime. </a:t>
            </a:r>
          </a:p>
          <a:p>
            <a:r>
              <a:rPr lang="en-US" dirty="0" smtClean="0">
                <a:solidFill>
                  <a:schemeClr val="bg1"/>
                </a:solidFill>
              </a:rPr>
              <a:t>Merit </a:t>
            </a:r>
            <a:r>
              <a:rPr lang="en-US" dirty="0">
                <a:solidFill>
                  <a:schemeClr val="bg1"/>
                </a:solidFill>
              </a:rPr>
              <a:t>awards </a:t>
            </a:r>
            <a:r>
              <a:rPr lang="en-US" dirty="0" smtClean="0">
                <a:solidFill>
                  <a:schemeClr val="bg1"/>
                </a:solidFill>
              </a:rPr>
              <a:t>are celebrated in assemblies weekly. </a:t>
            </a:r>
          </a:p>
          <a:p>
            <a:r>
              <a:rPr lang="en-US" b="1" u="sng" dirty="0" err="1" smtClean="0">
                <a:solidFill>
                  <a:schemeClr val="bg1"/>
                </a:solidFill>
              </a:rPr>
              <a:t>Headteacher</a:t>
            </a:r>
            <a:r>
              <a:rPr lang="en-US" b="1" u="sng" dirty="0" smtClean="0">
                <a:solidFill>
                  <a:schemeClr val="bg1"/>
                </a:solidFill>
              </a:rPr>
              <a:t> award:</a:t>
            </a:r>
            <a:r>
              <a:rPr lang="en-US" dirty="0" smtClean="0">
                <a:solidFill>
                  <a:schemeClr val="bg1"/>
                </a:solidFill>
              </a:rPr>
              <a:t> </a:t>
            </a:r>
            <a:r>
              <a:rPr lang="en-US" dirty="0">
                <a:solidFill>
                  <a:schemeClr val="bg1"/>
                </a:solidFill>
              </a:rPr>
              <a:t>each week </a:t>
            </a:r>
            <a:r>
              <a:rPr lang="en-US" dirty="0" smtClean="0">
                <a:solidFill>
                  <a:schemeClr val="bg1"/>
                </a:solidFill>
              </a:rPr>
              <a:t>class teachers choose one child </a:t>
            </a:r>
            <a:r>
              <a:rPr lang="en-US" dirty="0">
                <a:solidFill>
                  <a:schemeClr val="bg1"/>
                </a:solidFill>
              </a:rPr>
              <a:t>for a </a:t>
            </a:r>
            <a:r>
              <a:rPr lang="en-US" dirty="0" err="1">
                <a:solidFill>
                  <a:schemeClr val="bg1"/>
                </a:solidFill>
              </a:rPr>
              <a:t>headteacher’s</a:t>
            </a:r>
            <a:r>
              <a:rPr lang="en-US" dirty="0">
                <a:solidFill>
                  <a:schemeClr val="bg1"/>
                </a:solidFill>
              </a:rPr>
              <a:t> award, this may be linked to a school value, attitude or </a:t>
            </a:r>
            <a:r>
              <a:rPr lang="en-US" dirty="0" smtClean="0">
                <a:solidFill>
                  <a:schemeClr val="bg1"/>
                </a:solidFill>
              </a:rPr>
              <a:t>work.</a:t>
            </a:r>
            <a:endParaRPr lang="en-GB" dirty="0">
              <a:solidFill>
                <a:schemeClr val="bg1"/>
              </a:solidFill>
            </a:endParaRPr>
          </a:p>
        </p:txBody>
      </p:sp>
    </p:spTree>
    <p:extLst>
      <p:ext uri="{BB962C8B-B14F-4D97-AF65-F5344CB8AC3E}">
        <p14:creationId xmlns:p14="http://schemas.microsoft.com/office/powerpoint/2010/main" val="26737275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solidFill>
              </a:rPr>
              <a:t>Getting in touch</a:t>
            </a:r>
            <a:endParaRPr lang="en-GB" dirty="0">
              <a:solidFill>
                <a:schemeClr val="bg1"/>
              </a:solidFill>
            </a:endParaRPr>
          </a:p>
        </p:txBody>
      </p:sp>
      <p:sp>
        <p:nvSpPr>
          <p:cNvPr id="3" name="Subtitle 2"/>
          <p:cNvSpPr>
            <a:spLocks noGrp="1"/>
          </p:cNvSpPr>
          <p:nvPr>
            <p:ph type="subTitle" idx="1"/>
          </p:nvPr>
        </p:nvSpPr>
        <p:spPr>
          <a:xfrm>
            <a:off x="253439" y="957264"/>
            <a:ext cx="11830929" cy="5275384"/>
          </a:xfrm>
        </p:spPr>
        <p:txBody>
          <a:bodyPr>
            <a:normAutofit fontScale="92500" lnSpcReduction="10000"/>
          </a:bodyPr>
          <a:lstStyle/>
          <a:p>
            <a:pPr algn="l"/>
            <a:r>
              <a:rPr lang="en-GB" sz="3000" dirty="0" smtClean="0">
                <a:solidFill>
                  <a:schemeClr val="bg1"/>
                </a:solidFill>
              </a:rPr>
              <a:t>Please do get in touch with the class teachers if there is anything that you are unsure about or if there is anything you or your child are worried about.  Please do not let a worry turn into a problem.  We are available to give you a ring most days after school; the exception to this is a Wednesday which is our staff meeting day.</a:t>
            </a:r>
          </a:p>
          <a:p>
            <a:pPr algn="l"/>
            <a:endParaRPr lang="en-GB" sz="3000" dirty="0">
              <a:solidFill>
                <a:schemeClr val="bg1"/>
              </a:solidFill>
            </a:endParaRPr>
          </a:p>
          <a:p>
            <a:pPr algn="l"/>
            <a:r>
              <a:rPr lang="en-GB" sz="3000" dirty="0" smtClean="0">
                <a:solidFill>
                  <a:schemeClr val="bg1"/>
                </a:solidFill>
              </a:rPr>
              <a:t>Thank you for your support.</a:t>
            </a:r>
          </a:p>
          <a:p>
            <a:pPr algn="l"/>
            <a:endParaRPr lang="en-GB" sz="3000" dirty="0">
              <a:solidFill>
                <a:schemeClr val="bg1"/>
              </a:solidFill>
            </a:endParaRPr>
          </a:p>
          <a:p>
            <a:pPr algn="l"/>
            <a:r>
              <a:rPr lang="en-US" sz="3000" dirty="0" smtClean="0">
                <a:solidFill>
                  <a:schemeClr val="bg1"/>
                </a:solidFill>
              </a:rPr>
              <a:t>Tamsin Iacono </a:t>
            </a:r>
            <a:endParaRPr lang="en-GB" sz="3000" dirty="0" smtClean="0">
              <a:solidFill>
                <a:schemeClr val="bg1"/>
              </a:solidFill>
            </a:endParaRPr>
          </a:p>
          <a:p>
            <a:pPr algn="l"/>
            <a:r>
              <a:rPr lang="en-GB" sz="3000" dirty="0" smtClean="0">
                <a:solidFill>
                  <a:schemeClr val="bg1"/>
                </a:solidFill>
                <a:hlinkClick r:id="rId2"/>
              </a:rPr>
              <a:t>Tamsin.iacono@box.wilts.sch.uk</a:t>
            </a:r>
            <a:endParaRPr lang="en-GB" sz="3000" dirty="0" smtClean="0">
              <a:solidFill>
                <a:schemeClr val="bg1"/>
              </a:solidFill>
            </a:endParaRPr>
          </a:p>
          <a:p>
            <a:pPr algn="l"/>
            <a:r>
              <a:rPr lang="en-US" sz="3000" dirty="0" smtClean="0">
                <a:solidFill>
                  <a:schemeClr val="bg1"/>
                </a:solidFill>
              </a:rPr>
              <a:t>Katie Ashton</a:t>
            </a:r>
            <a:endParaRPr lang="en-US" sz="3000" dirty="0" smtClean="0">
              <a:solidFill>
                <a:schemeClr val="bg1"/>
              </a:solidFill>
            </a:endParaRPr>
          </a:p>
          <a:p>
            <a:pPr algn="l"/>
            <a:r>
              <a:rPr lang="en-US" sz="3000" dirty="0" smtClean="0">
                <a:solidFill>
                  <a:schemeClr val="bg1"/>
                </a:solidFill>
                <a:hlinkClick r:id="rId3"/>
              </a:rPr>
              <a:t>Katie.Ashton@box.wilts.sch.uk</a:t>
            </a:r>
            <a:r>
              <a:rPr lang="en-US" sz="3000" dirty="0" smtClean="0">
                <a:solidFill>
                  <a:schemeClr val="bg1"/>
                </a:solidFill>
              </a:rPr>
              <a:t>  </a:t>
            </a:r>
            <a:endParaRPr lang="en-GB" sz="3000" dirty="0" smtClean="0">
              <a:solidFill>
                <a:schemeClr val="bg1"/>
              </a:solidFill>
            </a:endParaRPr>
          </a:p>
          <a:p>
            <a:pPr algn="l"/>
            <a:endParaRPr lang="en-GB" sz="3000" dirty="0">
              <a:solidFill>
                <a:schemeClr val="bg1"/>
              </a:solidFill>
            </a:endParaRPr>
          </a:p>
        </p:txBody>
      </p:sp>
    </p:spTree>
    <p:extLst>
      <p:ext uri="{BB962C8B-B14F-4D97-AF65-F5344CB8AC3E}">
        <p14:creationId xmlns:p14="http://schemas.microsoft.com/office/powerpoint/2010/main" val="19258991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emplate>Office Theme</Template>
  <TotalTime>372</TotalTime>
  <Words>759</Words>
  <Application>Microsoft Office PowerPoint</Application>
  <PresentationFormat>Widescreen</PresentationFormat>
  <Paragraphs>70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Comic Sans MS</vt:lpstr>
      <vt:lpstr>Office Theme</vt:lpstr>
      <vt:lpstr>Welcome to Beech Class</vt:lpstr>
      <vt:lpstr>Welcome to Beech Class</vt:lpstr>
      <vt:lpstr>General information</vt:lpstr>
      <vt:lpstr>Clothing and water bottles</vt:lpstr>
      <vt:lpstr>Mixed age classes and the curriculum</vt:lpstr>
      <vt:lpstr>This term’s topic and key outcomes</vt:lpstr>
      <vt:lpstr>Timetables</vt:lpstr>
      <vt:lpstr>School Rules</vt:lpstr>
      <vt:lpstr>Reading</vt:lpstr>
      <vt:lpstr>Home learning</vt:lpstr>
      <vt:lpstr>PowerPoint Presentation</vt:lpstr>
      <vt:lpstr>Rewards</vt:lpstr>
      <vt:lpstr>Getting in touch</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Chestnut Class</dc:title>
  <dc:creator>Mrs Phillps</dc:creator>
  <cp:lastModifiedBy>Mrs Iacono</cp:lastModifiedBy>
  <cp:revision>53</cp:revision>
  <dcterms:created xsi:type="dcterms:W3CDTF">2020-09-04T12:36:57Z</dcterms:created>
  <dcterms:modified xsi:type="dcterms:W3CDTF">2025-09-09T16:34:16Z</dcterms:modified>
</cp:coreProperties>
</file>