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9" r:id="rId1"/>
  </p:sldMasterIdLst>
  <p:notesMasterIdLst>
    <p:notesMasterId r:id="rId13"/>
  </p:notesMasterIdLst>
  <p:sldIdLst>
    <p:sldId id="256" r:id="rId2"/>
    <p:sldId id="257" r:id="rId3"/>
    <p:sldId id="258" r:id="rId4"/>
    <p:sldId id="264" r:id="rId5"/>
    <p:sldId id="259" r:id="rId6"/>
    <p:sldId id="273" r:id="rId7"/>
    <p:sldId id="261" r:id="rId8"/>
    <p:sldId id="271" r:id="rId9"/>
    <p:sldId id="272" r:id="rId10"/>
    <p:sldId id="266"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3" d="100"/>
          <a:sy n="63" d="100"/>
        </p:scale>
        <p:origin x="780"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DE1D86-BDE5-473E-B8CB-AE08C1756358}" type="datetimeFigureOut">
              <a:rPr lang="en-GB" smtClean="0"/>
              <a:t>09/09/2025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32BFD-7173-44AD-9AEB-F57ACAAB2710}" type="slidenum">
              <a:rPr lang="en-GB" smtClean="0"/>
              <a:t>‹#›</a:t>
            </a:fld>
            <a:endParaRPr lang="en-GB"/>
          </a:p>
        </p:txBody>
      </p:sp>
    </p:spTree>
    <p:extLst>
      <p:ext uri="{BB962C8B-B14F-4D97-AF65-F5344CB8AC3E}">
        <p14:creationId xmlns:p14="http://schemas.microsoft.com/office/powerpoint/2010/main" val="44408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6</a:t>
            </a:fld>
            <a:endParaRPr lang="en-GB"/>
          </a:p>
        </p:txBody>
      </p:sp>
    </p:spTree>
    <p:extLst>
      <p:ext uri="{BB962C8B-B14F-4D97-AF65-F5344CB8AC3E}">
        <p14:creationId xmlns:p14="http://schemas.microsoft.com/office/powerpoint/2010/main" val="273796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7</a:t>
            </a:fld>
            <a:endParaRPr lang="en-GB"/>
          </a:p>
        </p:txBody>
      </p:sp>
    </p:spTree>
    <p:extLst>
      <p:ext uri="{BB962C8B-B14F-4D97-AF65-F5344CB8AC3E}">
        <p14:creationId xmlns:p14="http://schemas.microsoft.com/office/powerpoint/2010/main" val="1463471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61366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256564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136879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833FCE8-EDFC-490A-9D78-4F5BBAF1375A}"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87719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833FCE8-EDFC-490A-9D78-4F5BBAF1375A}"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150895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833FCE8-EDFC-490A-9D78-4F5BBAF1375A}"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892910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565898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930789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80711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036601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801700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33FCE8-EDFC-490A-9D78-4F5BBAF1375A}" type="datetimeFigureOut">
              <a:rPr lang="en-GB" smtClean="0"/>
              <a:t>09/09/2025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3434281437"/>
      </p:ext>
    </p:extLst>
  </p:cSld>
  <p:clrMap bg1="lt1" tx1="dk1" bg2="lt2" tx2="dk2" accent1="accent1" accent2="accent2" accent3="accent3" accent4="accent4" accent5="accent5" accent6="accent6" hlink="hlink" folHlink="folHlink"/>
  <p:sldLayoutIdLst>
    <p:sldLayoutId id="2147484260" r:id="rId1"/>
    <p:sldLayoutId id="2147484261" r:id="rId2"/>
    <p:sldLayoutId id="2147484262" r:id="rId3"/>
    <p:sldLayoutId id="2147484263" r:id="rId4"/>
    <p:sldLayoutId id="2147484264" r:id="rId5"/>
    <p:sldLayoutId id="2147484265" r:id="rId6"/>
    <p:sldLayoutId id="2147484266" r:id="rId7"/>
    <p:sldLayoutId id="2147484267" r:id="rId8"/>
    <p:sldLayoutId id="2147484268" r:id="rId9"/>
    <p:sldLayoutId id="2147484269" r:id="rId10"/>
    <p:sldLayoutId id="21474842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dmin@box.wilts.sch.uk"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atherine.Hanratty@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8" y="109527"/>
            <a:ext cx="9144000" cy="1582689"/>
          </a:xfrm>
        </p:spPr>
        <p:txBody>
          <a:bodyPr>
            <a:normAutofit fontScale="90000"/>
          </a:bodyPr>
          <a:lstStyle/>
          <a:p>
            <a:pPr algn="ctr"/>
            <a:r>
              <a:rPr lang="en-GB" dirty="0" smtClean="0">
                <a:solidFill>
                  <a:schemeClr val="bg1"/>
                </a:solidFill>
              </a:rPr>
              <a:t>Welcome to </a:t>
            </a:r>
            <a:br>
              <a:rPr lang="en-GB" dirty="0" smtClean="0">
                <a:solidFill>
                  <a:schemeClr val="bg1"/>
                </a:solidFill>
              </a:rPr>
            </a:br>
            <a:r>
              <a:rPr lang="en-GB" dirty="0" smtClean="0">
                <a:solidFill>
                  <a:schemeClr val="bg1"/>
                </a:solidFill>
              </a:rPr>
              <a:t>Oak Class</a:t>
            </a:r>
            <a:endParaRPr lang="en-GB" dirty="0">
              <a:solidFill>
                <a:schemeClr val="bg1"/>
              </a:solidFill>
            </a:endParaRPr>
          </a:p>
        </p:txBody>
      </p:sp>
      <p:sp>
        <p:nvSpPr>
          <p:cNvPr id="3" name="Subtitle 2"/>
          <p:cNvSpPr>
            <a:spLocks noGrp="1"/>
          </p:cNvSpPr>
          <p:nvPr>
            <p:ph type="subTitle" idx="1"/>
          </p:nvPr>
        </p:nvSpPr>
        <p:spPr>
          <a:xfrm>
            <a:off x="1192933" y="4910667"/>
            <a:ext cx="9803679" cy="1947333"/>
          </a:xfrm>
        </p:spPr>
        <p:txBody>
          <a:bodyPr>
            <a:normAutofit/>
          </a:bodyPr>
          <a:lstStyle/>
          <a:p>
            <a:pPr algn="ctr"/>
            <a:r>
              <a:rPr lang="en-GB" sz="5400" dirty="0" smtClean="0">
                <a:solidFill>
                  <a:schemeClr val="bg1"/>
                </a:solidFill>
              </a:rPr>
              <a:t>Information for </a:t>
            </a:r>
            <a:r>
              <a:rPr lang="en-GB" sz="5400" dirty="0" smtClean="0">
                <a:solidFill>
                  <a:schemeClr val="bg1"/>
                </a:solidFill>
              </a:rPr>
              <a:t>Parents</a:t>
            </a:r>
            <a:endParaRPr lang="en-GB" sz="5400" dirty="0" smtClean="0">
              <a:solidFill>
                <a:schemeClr val="bg1"/>
              </a:solidFill>
            </a:endParaRPr>
          </a:p>
          <a:p>
            <a:pPr algn="ctr"/>
            <a:r>
              <a:rPr lang="en-GB" sz="5400" dirty="0" smtClean="0">
                <a:solidFill>
                  <a:schemeClr val="bg1"/>
                </a:solidFill>
              </a:rPr>
              <a:t>September </a:t>
            </a:r>
            <a:r>
              <a:rPr lang="en-GB" sz="5400" dirty="0" smtClean="0">
                <a:solidFill>
                  <a:schemeClr val="bg1"/>
                </a:solidFill>
              </a:rPr>
              <a:t>2025</a:t>
            </a:r>
            <a:endParaRPr lang="en-GB" sz="5400" dirty="0">
              <a:solidFill>
                <a:schemeClr val="bg1"/>
              </a:solidFill>
            </a:endParaRPr>
          </a:p>
        </p:txBody>
      </p:sp>
      <p:pic>
        <p:nvPicPr>
          <p:cNvPr id="4" name="Picture 3"/>
          <p:cNvPicPr>
            <a:picLocks noChangeAspect="1"/>
          </p:cNvPicPr>
          <p:nvPr/>
        </p:nvPicPr>
        <p:blipFill>
          <a:blip r:embed="rId2"/>
          <a:stretch>
            <a:fillRect/>
          </a:stretch>
        </p:blipFill>
        <p:spPr>
          <a:xfrm>
            <a:off x="4296880" y="1799303"/>
            <a:ext cx="3224798" cy="2921118"/>
          </a:xfrm>
          <a:prstGeom prst="rect">
            <a:avLst/>
          </a:prstGeom>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379827"/>
            <a:ext cx="9476935" cy="1582689"/>
          </a:xfrm>
        </p:spPr>
        <p:txBody>
          <a:bodyPr>
            <a:normAutofit/>
          </a:bodyPr>
          <a:lstStyle/>
          <a:p>
            <a:r>
              <a:rPr lang="en-GB" dirty="0" smtClean="0">
                <a:solidFill>
                  <a:schemeClr val="bg1">
                    <a:lumMod val="50000"/>
                    <a:lumOff val="50000"/>
                  </a:schemeClr>
                </a:solidFill>
              </a:rPr>
              <a:t>Welcome to Oak Class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962516"/>
            <a:ext cx="11830929" cy="4691502"/>
          </a:xfrm>
        </p:spPr>
        <p:txBody>
          <a:bodyPr>
            <a:normAutofit/>
          </a:bodyPr>
          <a:lstStyle/>
          <a:p>
            <a:r>
              <a:rPr lang="en-GB" sz="3000" dirty="0" smtClean="0">
                <a:solidFill>
                  <a:schemeClr val="bg1">
                    <a:lumMod val="50000"/>
                    <a:lumOff val="50000"/>
                  </a:schemeClr>
                </a:solidFill>
              </a:rPr>
              <a:t>It has been a pleasure to welcome your children into Oak class this September.  </a:t>
            </a:r>
          </a:p>
          <a:p>
            <a:endParaRPr lang="en-GB" sz="3000" dirty="0" smtClean="0">
              <a:solidFill>
                <a:schemeClr val="bg1">
                  <a:lumMod val="50000"/>
                  <a:lumOff val="50000"/>
                </a:schemeClr>
              </a:solidFill>
            </a:endParaRPr>
          </a:p>
          <a:p>
            <a:r>
              <a:rPr lang="en-GB" sz="3000" dirty="0" smtClean="0">
                <a:solidFill>
                  <a:schemeClr val="bg1">
                    <a:lumMod val="50000"/>
                    <a:lumOff val="50000"/>
                  </a:schemeClr>
                </a:solidFill>
              </a:rPr>
              <a:t>The Oak class </a:t>
            </a:r>
            <a:r>
              <a:rPr lang="en-GB" sz="3000" dirty="0" smtClean="0">
                <a:solidFill>
                  <a:schemeClr val="bg1">
                    <a:lumMod val="50000"/>
                    <a:lumOff val="50000"/>
                  </a:schemeClr>
                </a:solidFill>
              </a:rPr>
              <a:t>teachers are Ms </a:t>
            </a:r>
            <a:r>
              <a:rPr lang="en-GB" sz="3000" dirty="0" smtClean="0">
                <a:solidFill>
                  <a:schemeClr val="bg1">
                    <a:lumMod val="50000"/>
                    <a:lumOff val="50000"/>
                  </a:schemeClr>
                </a:solidFill>
              </a:rPr>
              <a:t>Clack and Mrs </a:t>
            </a:r>
            <a:r>
              <a:rPr lang="en-GB" sz="3000" dirty="0" err="1" smtClean="0">
                <a:solidFill>
                  <a:schemeClr val="bg1">
                    <a:lumMod val="50000"/>
                    <a:lumOff val="50000"/>
                  </a:schemeClr>
                </a:solidFill>
              </a:rPr>
              <a:t>Lewington</a:t>
            </a:r>
            <a:r>
              <a:rPr lang="en-GB" sz="3000" dirty="0" smtClean="0">
                <a:solidFill>
                  <a:schemeClr val="bg1">
                    <a:lumMod val="50000"/>
                    <a:lumOff val="50000"/>
                  </a:schemeClr>
                </a:solidFill>
              </a:rPr>
              <a:t> </a:t>
            </a:r>
            <a:r>
              <a:rPr lang="en-GB" sz="3000" dirty="0" smtClean="0">
                <a:solidFill>
                  <a:schemeClr val="bg1">
                    <a:lumMod val="50000"/>
                    <a:lumOff val="50000"/>
                  </a:schemeClr>
                </a:solidFill>
              </a:rPr>
              <a:t>on Wednesdays.</a:t>
            </a:r>
          </a:p>
          <a:p>
            <a:r>
              <a:rPr lang="en-GB" sz="3000" dirty="0" smtClean="0">
                <a:solidFill>
                  <a:schemeClr val="bg1">
                    <a:lumMod val="50000"/>
                    <a:lumOff val="50000"/>
                  </a:schemeClr>
                </a:solidFill>
              </a:rPr>
              <a:t>Clair Southgate is </a:t>
            </a:r>
            <a:r>
              <a:rPr lang="en-GB" sz="3000" dirty="0" smtClean="0">
                <a:solidFill>
                  <a:schemeClr val="bg1">
                    <a:lumMod val="50000"/>
                    <a:lumOff val="50000"/>
                  </a:schemeClr>
                </a:solidFill>
              </a:rPr>
              <a:t>our </a:t>
            </a:r>
            <a:r>
              <a:rPr lang="en-GB" sz="3000" dirty="0">
                <a:solidFill>
                  <a:schemeClr val="bg1">
                    <a:lumMod val="50000"/>
                    <a:lumOff val="50000"/>
                  </a:schemeClr>
                </a:solidFill>
              </a:rPr>
              <a:t>t</a:t>
            </a:r>
            <a:r>
              <a:rPr lang="en-GB" sz="3000" dirty="0" smtClean="0">
                <a:solidFill>
                  <a:schemeClr val="bg1">
                    <a:lumMod val="50000"/>
                    <a:lumOff val="50000"/>
                  </a:schemeClr>
                </a:solidFill>
              </a:rPr>
              <a:t>eaching assistants</a:t>
            </a:r>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324054" y="255638"/>
            <a:ext cx="1504152" cy="1362506"/>
          </a:xfrm>
          <a:prstGeom prst="rect">
            <a:avLst/>
          </a:prstGeom>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normAutofit/>
          </a:bodyPr>
          <a:lstStyle/>
          <a:p>
            <a:r>
              <a:rPr lang="en-GB" dirty="0" smtClean="0">
                <a:solidFill>
                  <a:schemeClr val="bg1">
                    <a:lumMod val="50000"/>
                    <a:lumOff val="50000"/>
                  </a:schemeClr>
                </a:solidFill>
              </a:rPr>
              <a:t>General information</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Drop off time: 8.45am - </a:t>
            </a:r>
            <a:r>
              <a:rPr lang="en-GB" sz="3000" dirty="0">
                <a:solidFill>
                  <a:schemeClr val="bg1">
                    <a:lumMod val="50000"/>
                    <a:lumOff val="50000"/>
                  </a:schemeClr>
                </a:solidFill>
              </a:rPr>
              <a:t>gates and doors are locked just before 9am ready for assembly to start at 9am.</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Home </a:t>
            </a:r>
            <a:r>
              <a:rPr lang="en-GB" sz="3000" dirty="0">
                <a:solidFill>
                  <a:schemeClr val="bg1">
                    <a:lumMod val="50000"/>
                    <a:lumOff val="50000"/>
                  </a:schemeClr>
                </a:solidFill>
              </a:rPr>
              <a:t>time: 3.25pm</a:t>
            </a:r>
          </a:p>
          <a:p>
            <a:pPr algn="l"/>
            <a:endParaRPr lang="en-GB" sz="3000" dirty="0" smtClean="0">
              <a:solidFill>
                <a:schemeClr val="bg1">
                  <a:lumMod val="50000"/>
                  <a:lumOff val="50000"/>
                </a:schemeClr>
              </a:solidFill>
            </a:endParaRPr>
          </a:p>
          <a:p>
            <a:pPr algn="l"/>
            <a:endParaRPr lang="en-GB" sz="3000" dirty="0" smtClean="0">
              <a:solidFill>
                <a:schemeClr val="bg1">
                  <a:lumMod val="50000"/>
                  <a:lumOff val="50000"/>
                </a:schemeClr>
              </a:solidFill>
            </a:endParaRPr>
          </a:p>
          <a:p>
            <a:pPr algn="l"/>
            <a:r>
              <a:rPr lang="en-GB" sz="3000" dirty="0" smtClean="0">
                <a:solidFill>
                  <a:schemeClr val="bg1"/>
                </a:solidFill>
              </a:rPr>
              <a:t>If you need to get a message to the class teacher, please call the office on 01225 742663 or alternatively send an email to </a:t>
            </a:r>
            <a:r>
              <a:rPr lang="en-GB" sz="3000" dirty="0" smtClean="0">
                <a:solidFill>
                  <a:schemeClr val="bg1"/>
                </a:solidFill>
                <a:hlinkClick r:id="rId2"/>
              </a:rPr>
              <a:t>admin@box.wilts.sch.uk</a:t>
            </a:r>
            <a:r>
              <a:rPr lang="en-GB" sz="3000" dirty="0" smtClean="0">
                <a:solidFill>
                  <a:schemeClr val="bg1"/>
                </a:solidFill>
              </a:rPr>
              <a:t>.  The information will be shared quickly.  </a:t>
            </a: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3"/>
          <a:stretch>
            <a:fillRect/>
          </a:stretch>
        </p:blipFill>
        <p:spPr>
          <a:xfrm>
            <a:off x="10251439" y="334298"/>
            <a:ext cx="1470303" cy="1331844"/>
          </a:xfrm>
          <a:prstGeom prst="rect">
            <a:avLst/>
          </a:prstGeom>
        </p:spPr>
      </p:pic>
    </p:spTree>
    <p:extLst>
      <p:ext uri="{BB962C8B-B14F-4D97-AF65-F5344CB8AC3E}">
        <p14:creationId xmlns:p14="http://schemas.microsoft.com/office/powerpoint/2010/main" val="507803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5563" y="213296"/>
            <a:ext cx="10166254" cy="1041010"/>
          </a:xfrm>
        </p:spPr>
        <p:txBody>
          <a:bodyPr>
            <a:normAutofit fontScale="90000"/>
          </a:bodyPr>
          <a:lstStyle/>
          <a:p>
            <a:r>
              <a:rPr lang="en-GB" dirty="0" smtClean="0">
                <a:solidFill>
                  <a:schemeClr val="bg1">
                    <a:lumMod val="50000"/>
                    <a:lumOff val="50000"/>
                  </a:schemeClr>
                </a:solidFill>
              </a:rPr>
              <a:t>Clothing, snack and water bottles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r>
              <a:rPr lang="en-GB" sz="3000" dirty="0">
                <a:solidFill>
                  <a:schemeClr val="bg1">
                    <a:lumMod val="50000"/>
                    <a:lumOff val="50000"/>
                  </a:schemeClr>
                </a:solidFill>
              </a:rPr>
              <a:t>Please can we request that all clothing and belongings are clearly labelled with your child’s name.  We are not able to store lost property so it would be useful to reunite any strayed items with their owner as quickly as possible</a:t>
            </a:r>
            <a:r>
              <a:rPr lang="en-GB" sz="3000" dirty="0" smtClean="0">
                <a:solidFill>
                  <a:schemeClr val="bg1">
                    <a:lumMod val="50000"/>
                    <a:lumOff val="50000"/>
                  </a:schemeClr>
                </a:solidFill>
              </a:rPr>
              <a:t>!</a:t>
            </a:r>
          </a:p>
          <a:p>
            <a:pPr algn="l"/>
            <a:r>
              <a:rPr lang="en-GB" sz="3000" dirty="0" smtClean="0">
                <a:solidFill>
                  <a:schemeClr val="bg1">
                    <a:lumMod val="50000"/>
                    <a:lumOff val="50000"/>
                  </a:schemeClr>
                </a:solidFill>
              </a:rPr>
              <a:t>Please can the children bring a coat to school when the weather is cold and wet. </a:t>
            </a:r>
          </a:p>
          <a:p>
            <a:pPr algn="l"/>
            <a:r>
              <a:rPr lang="en-GB" sz="3000" dirty="0" smtClean="0">
                <a:solidFill>
                  <a:schemeClr val="bg1">
                    <a:lumMod val="50000"/>
                    <a:lumOff val="50000"/>
                  </a:schemeClr>
                </a:solidFill>
              </a:rPr>
              <a:t>Please can your child bring a water bottle to school every day. There are </a:t>
            </a:r>
            <a:r>
              <a:rPr lang="en-GB" sz="3000" dirty="0" smtClean="0">
                <a:solidFill>
                  <a:schemeClr val="bg1"/>
                </a:solidFill>
              </a:rPr>
              <a:t>water fountains but water is most useful in the classroom.</a:t>
            </a:r>
          </a:p>
          <a:p>
            <a:pPr algn="l"/>
            <a:r>
              <a:rPr lang="en-GB" sz="3000" dirty="0" smtClean="0">
                <a:solidFill>
                  <a:schemeClr val="bg1"/>
                </a:solidFill>
              </a:rPr>
              <a:t>A healthy snack will be provided for child by school but if you wish for your child to bring a snack from home that’s fine too. </a:t>
            </a:r>
          </a:p>
          <a:p>
            <a:pPr algn="l"/>
            <a:endParaRPr lang="en-GB" sz="3000" dirty="0" smtClean="0">
              <a:solidFill>
                <a:schemeClr val="bg1"/>
              </a:solidFill>
            </a:endParaRP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536781" y="120884"/>
            <a:ext cx="1251253" cy="1133422"/>
          </a:xfrm>
          <a:prstGeom prst="rect">
            <a:avLst/>
          </a:prstGeom>
        </p:spPr>
      </p:pic>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0" y="534572"/>
            <a:ext cx="11830929" cy="1069145"/>
          </a:xfrm>
        </p:spPr>
        <p:txBody>
          <a:bodyPr>
            <a:normAutofit fontScale="90000"/>
          </a:bodyPr>
          <a:lstStyle/>
          <a:p>
            <a:r>
              <a:rPr lang="en-GB" dirty="0" smtClean="0">
                <a:solidFill>
                  <a:schemeClr val="bg1">
                    <a:lumMod val="50000"/>
                    <a:lumOff val="50000"/>
                  </a:schemeClr>
                </a:solidFill>
              </a:rPr>
              <a:t>Mixed age classes and the</a:t>
            </a:r>
            <a:br>
              <a:rPr lang="en-GB" dirty="0" smtClean="0">
                <a:solidFill>
                  <a:schemeClr val="bg1">
                    <a:lumMod val="50000"/>
                    <a:lumOff val="50000"/>
                  </a:schemeClr>
                </a:solidFill>
              </a:rPr>
            </a:br>
            <a:r>
              <a:rPr lang="en-GB" dirty="0" smtClean="0">
                <a:solidFill>
                  <a:schemeClr val="bg1">
                    <a:lumMod val="50000"/>
                    <a:lumOff val="50000"/>
                  </a:schemeClr>
                </a:solidFill>
              </a:rPr>
              <a:t> curriculu</a:t>
            </a:r>
            <a:r>
              <a:rPr lang="en-GB" dirty="0">
                <a:solidFill>
                  <a:schemeClr val="bg1">
                    <a:lumMod val="50000"/>
                    <a:lumOff val="50000"/>
                  </a:schemeClr>
                </a:solidFill>
              </a:rPr>
              <a:t>m</a:t>
            </a:r>
          </a:p>
        </p:txBody>
      </p:sp>
      <p:sp>
        <p:nvSpPr>
          <p:cNvPr id="3" name="Subtitle 2"/>
          <p:cNvSpPr>
            <a:spLocks noGrp="1"/>
          </p:cNvSpPr>
          <p:nvPr>
            <p:ph type="subTitle" idx="1"/>
          </p:nvPr>
        </p:nvSpPr>
        <p:spPr>
          <a:xfrm>
            <a:off x="239151" y="1603717"/>
            <a:ext cx="11830929" cy="5275384"/>
          </a:xfrm>
        </p:spPr>
        <p:txBody>
          <a:bodyPr>
            <a:normAutofit fontScale="92500" lnSpcReduction="10000"/>
          </a:bodyPr>
          <a:lstStyle/>
          <a:p>
            <a:pPr algn="l"/>
            <a:r>
              <a:rPr lang="en-GB" sz="3000" dirty="0">
                <a:solidFill>
                  <a:schemeClr val="bg1">
                    <a:lumMod val="50000"/>
                    <a:lumOff val="50000"/>
                  </a:schemeClr>
                </a:solidFill>
              </a:rPr>
              <a:t>The children in Oak Class are made up </a:t>
            </a:r>
            <a:r>
              <a:rPr lang="en-GB" sz="3000" dirty="0" smtClean="0">
                <a:solidFill>
                  <a:schemeClr val="bg1">
                    <a:lumMod val="50000"/>
                    <a:lumOff val="50000"/>
                  </a:schemeClr>
                </a:solidFill>
              </a:rPr>
              <a:t>of </a:t>
            </a:r>
            <a:r>
              <a:rPr lang="en-GB" sz="3000" dirty="0" smtClean="0">
                <a:solidFill>
                  <a:schemeClr val="bg1">
                    <a:lumMod val="50000"/>
                    <a:lumOff val="50000"/>
                  </a:schemeClr>
                </a:solidFill>
              </a:rPr>
              <a:t>the Y2 </a:t>
            </a:r>
            <a:r>
              <a:rPr lang="en-GB" sz="3000" dirty="0">
                <a:solidFill>
                  <a:schemeClr val="bg1">
                    <a:lumMod val="50000"/>
                    <a:lumOff val="50000"/>
                  </a:schemeClr>
                </a:solidFill>
              </a:rPr>
              <a:t>children and the oldest year 1 children.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They </a:t>
            </a:r>
            <a:r>
              <a:rPr lang="en-GB" sz="3000" dirty="0">
                <a:solidFill>
                  <a:schemeClr val="bg1">
                    <a:lumMod val="50000"/>
                    <a:lumOff val="50000"/>
                  </a:schemeClr>
                </a:solidFill>
              </a:rPr>
              <a:t>receive a broad and balanced curriculum based upon year group objectives from the National Curriculum.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We </a:t>
            </a:r>
            <a:r>
              <a:rPr lang="en-GB" sz="3000" dirty="0">
                <a:solidFill>
                  <a:schemeClr val="bg1">
                    <a:lumMod val="50000"/>
                    <a:lumOff val="50000"/>
                  </a:schemeClr>
                </a:solidFill>
              </a:rPr>
              <a:t>have a rolling curriculum programme which means that no topic is repeated in any two year cycle.  Some key skills may be repeated to ensure that children are secure on the basics.</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 </a:t>
            </a:r>
            <a:r>
              <a:rPr lang="en-GB" sz="3000" dirty="0">
                <a:solidFill>
                  <a:schemeClr val="bg1">
                    <a:lumMod val="50000"/>
                    <a:lumOff val="50000"/>
                  </a:schemeClr>
                </a:solidFill>
              </a:rPr>
              <a:t>children who were in Oak Class last academic year as year 1s </a:t>
            </a:r>
            <a:r>
              <a:rPr lang="en-GB" sz="3000" dirty="0" smtClean="0">
                <a:solidFill>
                  <a:schemeClr val="bg1">
                    <a:lumMod val="50000"/>
                    <a:lumOff val="50000"/>
                  </a:schemeClr>
                </a:solidFill>
              </a:rPr>
              <a:t>are </a:t>
            </a:r>
            <a:r>
              <a:rPr lang="en-GB" sz="3000" dirty="0">
                <a:solidFill>
                  <a:schemeClr val="bg1">
                    <a:lumMod val="50000"/>
                    <a:lumOff val="50000"/>
                  </a:schemeClr>
                </a:solidFill>
              </a:rPr>
              <a:t>now a year 2 in Oak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6" name="Picture 5"/>
          <p:cNvPicPr>
            <a:picLocks noChangeAspect="1"/>
          </p:cNvPicPr>
          <p:nvPr/>
        </p:nvPicPr>
        <p:blipFill>
          <a:blip r:embed="rId2"/>
          <a:stretch>
            <a:fillRect/>
          </a:stretch>
        </p:blipFill>
        <p:spPr>
          <a:xfrm>
            <a:off x="10284725" y="167148"/>
            <a:ext cx="1504152" cy="1362506"/>
          </a:xfrm>
          <a:prstGeom prst="rect">
            <a:avLst/>
          </a:prstGeom>
        </p:spPr>
      </p:pic>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0" y="534572"/>
            <a:ext cx="11830929" cy="1069145"/>
          </a:xfrm>
        </p:spPr>
        <p:txBody>
          <a:bodyPr>
            <a:normAutofit fontScale="90000"/>
          </a:bodyPr>
          <a:lstStyle/>
          <a:p>
            <a:r>
              <a:rPr lang="en-GB" dirty="0" smtClean="0">
                <a:solidFill>
                  <a:schemeClr val="bg1">
                    <a:lumMod val="50000"/>
                    <a:lumOff val="50000"/>
                  </a:schemeClr>
                </a:solidFill>
              </a:rPr>
              <a:t>Mixed age classes and the</a:t>
            </a:r>
            <a:br>
              <a:rPr lang="en-GB" dirty="0" smtClean="0">
                <a:solidFill>
                  <a:schemeClr val="bg1">
                    <a:lumMod val="50000"/>
                    <a:lumOff val="50000"/>
                  </a:schemeClr>
                </a:solidFill>
              </a:rPr>
            </a:br>
            <a:r>
              <a:rPr lang="en-GB" dirty="0" smtClean="0">
                <a:solidFill>
                  <a:schemeClr val="bg1">
                    <a:lumMod val="50000"/>
                    <a:lumOff val="50000"/>
                  </a:schemeClr>
                </a:solidFill>
              </a:rPr>
              <a:t> curriculu</a:t>
            </a:r>
            <a:r>
              <a:rPr lang="en-GB" dirty="0">
                <a:solidFill>
                  <a:schemeClr val="bg1">
                    <a:lumMod val="50000"/>
                    <a:lumOff val="50000"/>
                  </a:schemeClr>
                </a:solidFill>
              </a:rPr>
              <a:t>m</a:t>
            </a:r>
          </a:p>
        </p:txBody>
      </p:sp>
      <p:sp>
        <p:nvSpPr>
          <p:cNvPr id="3" name="Subtitle 2"/>
          <p:cNvSpPr>
            <a:spLocks noGrp="1"/>
          </p:cNvSpPr>
          <p:nvPr>
            <p:ph type="subTitle" idx="1"/>
          </p:nvPr>
        </p:nvSpPr>
        <p:spPr>
          <a:xfrm>
            <a:off x="239151" y="1603717"/>
            <a:ext cx="11830929" cy="5275384"/>
          </a:xfrm>
        </p:spPr>
        <p:txBody>
          <a:bodyPr>
            <a:normAutofit fontScale="92500" lnSpcReduction="20000"/>
          </a:bodyPr>
          <a:lstStyle/>
          <a:p>
            <a:pPr algn="l"/>
            <a:r>
              <a:rPr lang="en-GB" sz="3000" dirty="0">
                <a:solidFill>
                  <a:schemeClr val="bg1">
                    <a:lumMod val="50000"/>
                    <a:lumOff val="50000"/>
                  </a:schemeClr>
                </a:solidFill>
              </a:rPr>
              <a:t>The children in Oak Class are made up </a:t>
            </a:r>
            <a:r>
              <a:rPr lang="en-GB" sz="3000" dirty="0" smtClean="0">
                <a:solidFill>
                  <a:schemeClr val="bg1">
                    <a:lumMod val="50000"/>
                    <a:lumOff val="50000"/>
                  </a:schemeClr>
                </a:solidFill>
              </a:rPr>
              <a:t>of </a:t>
            </a:r>
            <a:r>
              <a:rPr lang="en-GB" sz="3000" dirty="0">
                <a:solidFill>
                  <a:schemeClr val="bg1">
                    <a:lumMod val="50000"/>
                    <a:lumOff val="50000"/>
                  </a:schemeClr>
                </a:solidFill>
              </a:rPr>
              <a:t>the youngest </a:t>
            </a:r>
            <a:r>
              <a:rPr lang="en-GB" sz="3000" dirty="0" smtClean="0">
                <a:solidFill>
                  <a:schemeClr val="bg1">
                    <a:lumMod val="50000"/>
                    <a:lumOff val="50000"/>
                  </a:schemeClr>
                </a:solidFill>
              </a:rPr>
              <a:t>Y2 </a:t>
            </a:r>
            <a:r>
              <a:rPr lang="en-GB" sz="3000" dirty="0">
                <a:solidFill>
                  <a:schemeClr val="bg1">
                    <a:lumMod val="50000"/>
                    <a:lumOff val="50000"/>
                  </a:schemeClr>
                </a:solidFill>
              </a:rPr>
              <a:t>children and the oldest year 1 children.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They </a:t>
            </a:r>
            <a:r>
              <a:rPr lang="en-GB" sz="3000" dirty="0">
                <a:solidFill>
                  <a:schemeClr val="bg1">
                    <a:lumMod val="50000"/>
                    <a:lumOff val="50000"/>
                  </a:schemeClr>
                </a:solidFill>
              </a:rPr>
              <a:t>receive a broad and balanced curriculum based upon year group objectives from the National Curriculum.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We </a:t>
            </a:r>
            <a:r>
              <a:rPr lang="en-GB" sz="3000" dirty="0">
                <a:solidFill>
                  <a:schemeClr val="bg1">
                    <a:lumMod val="50000"/>
                    <a:lumOff val="50000"/>
                  </a:schemeClr>
                </a:solidFill>
              </a:rPr>
              <a:t>have a rolling curriculum programme which means that no topic is repeated in any two year cycle.  Some key skills may be repeated to ensure that children are secure on the basics.</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 </a:t>
            </a:r>
            <a:r>
              <a:rPr lang="en-GB" sz="3000" dirty="0">
                <a:solidFill>
                  <a:schemeClr val="bg1">
                    <a:lumMod val="50000"/>
                    <a:lumOff val="50000"/>
                  </a:schemeClr>
                </a:solidFill>
              </a:rPr>
              <a:t>children who were in Oak Class last academic year as year 1s have not been ‘kept down’ – they are now a year 2 in Oak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6" name="Picture 5"/>
          <p:cNvPicPr>
            <a:picLocks noChangeAspect="1"/>
          </p:cNvPicPr>
          <p:nvPr/>
        </p:nvPicPr>
        <p:blipFill>
          <a:blip r:embed="rId3"/>
          <a:stretch>
            <a:fillRect/>
          </a:stretch>
        </p:blipFill>
        <p:spPr>
          <a:xfrm>
            <a:off x="10284725" y="167148"/>
            <a:ext cx="1504152" cy="1362506"/>
          </a:xfrm>
          <a:prstGeom prst="rect">
            <a:avLst/>
          </a:prstGeom>
        </p:spPr>
      </p:pic>
      <p:pic>
        <p:nvPicPr>
          <p:cNvPr id="5" name="Picture 4"/>
          <p:cNvPicPr>
            <a:picLocks noChangeAspect="1"/>
          </p:cNvPicPr>
          <p:nvPr/>
        </p:nvPicPr>
        <p:blipFill>
          <a:blip r:embed="rId4"/>
          <a:stretch>
            <a:fillRect/>
          </a:stretch>
        </p:blipFill>
        <p:spPr>
          <a:xfrm>
            <a:off x="239149" y="167148"/>
            <a:ext cx="9260451" cy="6628636"/>
          </a:xfrm>
          <a:prstGeom prst="rect">
            <a:avLst/>
          </a:prstGeom>
        </p:spPr>
      </p:pic>
    </p:spTree>
    <p:extLst>
      <p:ext uri="{BB962C8B-B14F-4D97-AF65-F5344CB8AC3E}">
        <p14:creationId xmlns:p14="http://schemas.microsoft.com/office/powerpoint/2010/main" val="36997140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a:bodyPr>
          <a:lstStyle/>
          <a:p>
            <a:r>
              <a:rPr lang="en-GB" dirty="0" smtClean="0">
                <a:solidFill>
                  <a:schemeClr val="bg1">
                    <a:lumMod val="50000"/>
                    <a:lumOff val="50000"/>
                  </a:schemeClr>
                </a:solidFill>
              </a:rPr>
              <a:t>Timetables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r>
              <a:rPr lang="en-GB" sz="3000" dirty="0" smtClean="0">
                <a:solidFill>
                  <a:schemeClr val="bg1">
                    <a:lumMod val="50000"/>
                    <a:lumOff val="50000"/>
                  </a:schemeClr>
                </a:solidFill>
              </a:rPr>
              <a:t>P.E. is on a Monday and a </a:t>
            </a:r>
            <a:r>
              <a:rPr lang="en-GB" sz="3000" dirty="0" smtClean="0">
                <a:solidFill>
                  <a:schemeClr val="bg1">
                    <a:lumMod val="50000"/>
                    <a:lumOff val="50000"/>
                  </a:schemeClr>
                </a:solidFill>
              </a:rPr>
              <a:t>Thur</a:t>
            </a:r>
            <a:r>
              <a:rPr lang="en-GB" sz="3000" dirty="0" smtClean="0">
                <a:solidFill>
                  <a:schemeClr val="bg1">
                    <a:lumMod val="50000"/>
                    <a:lumOff val="50000"/>
                  </a:schemeClr>
                </a:solidFill>
              </a:rPr>
              <a:t>sday</a:t>
            </a:r>
            <a:r>
              <a:rPr lang="en-GB" sz="3000" dirty="0" smtClean="0">
                <a:solidFill>
                  <a:schemeClr val="bg1">
                    <a:lumMod val="50000"/>
                    <a:lumOff val="50000"/>
                  </a:schemeClr>
                </a:solidFill>
              </a:rPr>
              <a:t>.  Please can your child bring in their PE kit and leave it on their peg. </a:t>
            </a:r>
          </a:p>
          <a:p>
            <a:pPr algn="l"/>
            <a:endParaRPr lang="en-US" sz="3000" dirty="0" smtClean="0">
              <a:solidFill>
                <a:schemeClr val="bg1">
                  <a:lumMod val="50000"/>
                  <a:lumOff val="50000"/>
                </a:schemeClr>
              </a:solidFill>
            </a:endParaRPr>
          </a:p>
          <a:p>
            <a:pPr algn="l"/>
            <a:r>
              <a:rPr lang="en-US" sz="3000" dirty="0" smtClean="0">
                <a:solidFill>
                  <a:schemeClr val="bg1">
                    <a:lumMod val="50000"/>
                    <a:lumOff val="50000"/>
                  </a:schemeClr>
                </a:solidFill>
              </a:rPr>
              <a:t>Reading books need to be brought in every day and the children can keep them in their bags. Books will be changed on a weekly basis; Y1 reading books on a Monday and Y2 on a Tuesday. Children will also be able to take home a book for reading for pleasure.</a:t>
            </a:r>
            <a:endParaRPr lang="en-GB" sz="3000" dirty="0" smtClean="0">
              <a:solidFill>
                <a:schemeClr val="bg1">
                  <a:lumMod val="50000"/>
                  <a:lumOff val="50000"/>
                </a:schemeClr>
              </a:solidFill>
            </a:endParaRP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Home </a:t>
            </a:r>
            <a:r>
              <a:rPr lang="en-GB" sz="3000" dirty="0" smtClean="0">
                <a:solidFill>
                  <a:schemeClr val="bg1">
                    <a:lumMod val="50000"/>
                    <a:lumOff val="50000"/>
                  </a:schemeClr>
                </a:solidFill>
              </a:rPr>
              <a:t>learning will usually be set on a </a:t>
            </a:r>
            <a:r>
              <a:rPr lang="en-GB" sz="3000" dirty="0" smtClean="0">
                <a:solidFill>
                  <a:schemeClr val="bg1">
                    <a:lumMod val="50000"/>
                    <a:lumOff val="50000"/>
                  </a:schemeClr>
                </a:solidFill>
              </a:rPr>
              <a:t>Fri</a:t>
            </a:r>
            <a:r>
              <a:rPr lang="en-GB" sz="3000" dirty="0" smtClean="0">
                <a:solidFill>
                  <a:schemeClr val="bg1">
                    <a:lumMod val="50000"/>
                    <a:lumOff val="50000"/>
                  </a:schemeClr>
                </a:solidFill>
              </a:rPr>
              <a:t>day </a:t>
            </a:r>
            <a:r>
              <a:rPr lang="en-GB" sz="3000" dirty="0" smtClean="0">
                <a:solidFill>
                  <a:schemeClr val="bg1">
                    <a:lumMod val="50000"/>
                    <a:lumOff val="50000"/>
                  </a:schemeClr>
                </a:solidFill>
              </a:rPr>
              <a:t>to be handed in on the following Wednesday.  This may occasionally change if, for example, a project homework is set.</a:t>
            </a:r>
          </a:p>
        </p:txBody>
      </p:sp>
      <p:pic>
        <p:nvPicPr>
          <p:cNvPr id="5" name="Picture 4"/>
          <p:cNvPicPr>
            <a:picLocks noChangeAspect="1"/>
          </p:cNvPicPr>
          <p:nvPr/>
        </p:nvPicPr>
        <p:blipFill>
          <a:blip r:embed="rId3"/>
          <a:stretch>
            <a:fillRect/>
          </a:stretch>
        </p:blipFill>
        <p:spPr>
          <a:xfrm>
            <a:off x="10274893" y="79717"/>
            <a:ext cx="1682435" cy="1524000"/>
          </a:xfrm>
          <a:prstGeom prst="rect">
            <a:avLst/>
          </a:prstGeom>
        </p:spPr>
      </p:pic>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0" y="151115"/>
            <a:ext cx="11830929" cy="979596"/>
          </a:xfrm>
        </p:spPr>
        <p:txBody>
          <a:bodyPr>
            <a:normAutofit/>
          </a:bodyPr>
          <a:lstStyle/>
          <a:p>
            <a:r>
              <a:rPr lang="en-US" dirty="0" smtClean="0">
                <a:solidFill>
                  <a:schemeClr val="bg1">
                    <a:lumMod val="50000"/>
                    <a:lumOff val="50000"/>
                  </a:schemeClr>
                </a:solidFill>
              </a:rPr>
              <a:t>Our cloakroom</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49" y="1130710"/>
            <a:ext cx="11830929" cy="5727289"/>
          </a:xfrm>
        </p:spPr>
        <p:txBody>
          <a:bodyPr>
            <a:normAutofit/>
          </a:bodyPr>
          <a:lstStyle/>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smtClean="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r>
              <a:rPr lang="en-US" sz="3000" dirty="0" smtClean="0">
                <a:solidFill>
                  <a:schemeClr val="bg1">
                    <a:lumMod val="50000"/>
                    <a:lumOff val="50000"/>
                  </a:schemeClr>
                </a:solidFill>
              </a:rPr>
              <a:t>Please can we ask that book bags are used as this makes it much easier for changing books and keeping all their things together. If you have a ruck sack please keep it as empty as possible so it’s flat on their peg.  </a:t>
            </a:r>
            <a:endParaRPr lang="en-US" sz="3000" dirty="0">
              <a:solidFill>
                <a:schemeClr val="bg1">
                  <a:lumMod val="50000"/>
                  <a:lumOff val="50000"/>
                </a:schemeClr>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9451" y="1199536"/>
            <a:ext cx="4670323" cy="3502742"/>
          </a:xfrm>
          <a:prstGeom prst="rect">
            <a:avLst/>
          </a:prstGeom>
        </p:spPr>
      </p:pic>
      <p:pic>
        <p:nvPicPr>
          <p:cNvPr id="5" name="Picture 4"/>
          <p:cNvPicPr>
            <a:picLocks noChangeAspect="1"/>
          </p:cNvPicPr>
          <p:nvPr/>
        </p:nvPicPr>
        <p:blipFill>
          <a:blip r:embed="rId3"/>
          <a:stretch>
            <a:fillRect/>
          </a:stretch>
        </p:blipFill>
        <p:spPr>
          <a:xfrm>
            <a:off x="10127409" y="151114"/>
            <a:ext cx="1858114" cy="1683135"/>
          </a:xfrm>
          <a:prstGeom prst="rect">
            <a:avLst/>
          </a:prstGeom>
        </p:spPr>
      </p:pic>
    </p:spTree>
    <p:extLst>
      <p:ext uri="{BB962C8B-B14F-4D97-AF65-F5344CB8AC3E}">
        <p14:creationId xmlns:p14="http://schemas.microsoft.com/office/powerpoint/2010/main" val="22695695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US" dirty="0" smtClean="0">
                <a:solidFill>
                  <a:schemeClr val="bg1">
                    <a:lumMod val="50000"/>
                    <a:lumOff val="50000"/>
                  </a:schemeClr>
                </a:solidFill>
              </a:rPr>
              <a:t>Celebration Assembly</a:t>
            </a:r>
            <a:endParaRPr lang="en-GB" dirty="0">
              <a:solidFill>
                <a:schemeClr val="bg1">
                  <a:lumMod val="50000"/>
                  <a:lumOff val="50000"/>
                </a:schemeClr>
              </a:solidFill>
            </a:endParaRPr>
          </a:p>
        </p:txBody>
      </p:sp>
      <p:sp>
        <p:nvSpPr>
          <p:cNvPr id="3" name="Subtitle 2"/>
          <p:cNvSpPr>
            <a:spLocks noGrp="1"/>
          </p:cNvSpPr>
          <p:nvPr>
            <p:ph type="subTitle" idx="1"/>
          </p:nvPr>
        </p:nvSpPr>
        <p:spPr>
          <a:xfrm>
            <a:off x="253439" y="957264"/>
            <a:ext cx="11830929" cy="5275384"/>
          </a:xfrm>
        </p:spPr>
        <p:txBody>
          <a:bodyPr>
            <a:normAutofit/>
          </a:bodyPr>
          <a:lstStyle/>
          <a:p>
            <a:pPr algn="l"/>
            <a:endParaRPr lang="en-US" sz="3000" dirty="0" smtClean="0">
              <a:solidFill>
                <a:schemeClr val="bg1">
                  <a:lumMod val="50000"/>
                  <a:lumOff val="50000"/>
                </a:schemeClr>
              </a:solidFill>
            </a:endParaRPr>
          </a:p>
          <a:p>
            <a:pPr algn="l"/>
            <a:endParaRPr lang="en-US" sz="3000" dirty="0">
              <a:solidFill>
                <a:schemeClr val="bg1">
                  <a:lumMod val="50000"/>
                  <a:lumOff val="50000"/>
                </a:schemeClr>
              </a:solidFill>
            </a:endParaRPr>
          </a:p>
          <a:p>
            <a:pPr algn="l">
              <a:lnSpc>
                <a:spcPct val="150000"/>
              </a:lnSpc>
            </a:pPr>
            <a:r>
              <a:rPr lang="en-US" sz="3000" dirty="0" smtClean="0">
                <a:solidFill>
                  <a:schemeClr val="bg1">
                    <a:lumMod val="50000"/>
                    <a:lumOff val="50000"/>
                  </a:schemeClr>
                </a:solidFill>
              </a:rPr>
              <a:t>We have our celebration assembly each Friday.  If your child has a certificate, trophy, medal or any other award, please can this be brought into school by THURSDAY. </a:t>
            </a:r>
            <a:endParaRPr lang="en-GB" sz="3000" dirty="0">
              <a:solidFill>
                <a:schemeClr val="bg1">
                  <a:lumMod val="50000"/>
                  <a:lumOff val="50000"/>
                </a:schemeClr>
              </a:solidFill>
            </a:endParaRPr>
          </a:p>
        </p:txBody>
      </p:sp>
      <p:pic>
        <p:nvPicPr>
          <p:cNvPr id="4" name="Picture 3"/>
          <p:cNvPicPr>
            <a:picLocks noChangeAspect="1"/>
          </p:cNvPicPr>
          <p:nvPr/>
        </p:nvPicPr>
        <p:blipFill>
          <a:blip r:embed="rId2"/>
          <a:stretch>
            <a:fillRect/>
          </a:stretch>
        </p:blipFill>
        <p:spPr>
          <a:xfrm>
            <a:off x="10147073" y="251988"/>
            <a:ext cx="1720461" cy="1558445"/>
          </a:xfrm>
          <a:prstGeom prst="rect">
            <a:avLst/>
          </a:prstGeom>
        </p:spPr>
      </p:pic>
    </p:spTree>
    <p:extLst>
      <p:ext uri="{BB962C8B-B14F-4D97-AF65-F5344CB8AC3E}">
        <p14:creationId xmlns:p14="http://schemas.microsoft.com/office/powerpoint/2010/main" val="2096780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smtClean="0">
                <a:solidFill>
                  <a:schemeClr val="bg1"/>
                </a:solidFill>
              </a:rPr>
              <a:t>School Rules</a:t>
            </a:r>
            <a:endParaRPr lang="en-GB" sz="5400" dirty="0">
              <a:solidFill>
                <a:schemeClr val="bg1"/>
              </a:solidFill>
            </a:endParaRPr>
          </a:p>
        </p:txBody>
      </p:sp>
      <p:sp>
        <p:nvSpPr>
          <p:cNvPr id="3" name="Content Placeholder 2"/>
          <p:cNvSpPr>
            <a:spLocks noGrp="1"/>
          </p:cNvSpPr>
          <p:nvPr>
            <p:ph idx="1"/>
          </p:nvPr>
        </p:nvSpPr>
        <p:spPr/>
        <p:txBody>
          <a:bodyPr>
            <a:normAutofit/>
          </a:bodyPr>
          <a:lstStyle/>
          <a:p>
            <a:pPr marL="0" lvl="0" indent="0" algn="ctr">
              <a:buNone/>
            </a:pPr>
            <a:r>
              <a:rPr lang="en-GB" sz="7200" dirty="0" smtClean="0">
                <a:solidFill>
                  <a:schemeClr val="bg1">
                    <a:lumMod val="50000"/>
                    <a:lumOff val="50000"/>
                  </a:schemeClr>
                </a:solidFill>
              </a:rPr>
              <a:t>Be ready</a:t>
            </a:r>
          </a:p>
          <a:p>
            <a:pPr marL="0" lvl="0" indent="0" algn="ctr">
              <a:buNone/>
            </a:pPr>
            <a:r>
              <a:rPr lang="en-GB" sz="7200" dirty="0" smtClean="0">
                <a:solidFill>
                  <a:schemeClr val="bg1">
                    <a:lumMod val="50000"/>
                    <a:lumOff val="50000"/>
                  </a:schemeClr>
                </a:solidFill>
              </a:rPr>
              <a:t>Be respectful</a:t>
            </a:r>
          </a:p>
          <a:p>
            <a:pPr marL="0" lvl="0" indent="0" algn="ctr">
              <a:buNone/>
            </a:pPr>
            <a:r>
              <a:rPr lang="en-GB" sz="7200" dirty="0" smtClean="0">
                <a:solidFill>
                  <a:schemeClr val="bg1">
                    <a:lumMod val="50000"/>
                    <a:lumOff val="50000"/>
                  </a:schemeClr>
                </a:solidFill>
              </a:rPr>
              <a:t>Be safe</a:t>
            </a:r>
          </a:p>
          <a:p>
            <a:endParaRPr lang="en-GB" dirty="0"/>
          </a:p>
        </p:txBody>
      </p:sp>
      <p:pic>
        <p:nvPicPr>
          <p:cNvPr id="5" name="Picture 4"/>
          <p:cNvPicPr>
            <a:picLocks noChangeAspect="1"/>
          </p:cNvPicPr>
          <p:nvPr/>
        </p:nvPicPr>
        <p:blipFill>
          <a:blip r:embed="rId2"/>
          <a:stretch>
            <a:fillRect/>
          </a:stretch>
        </p:blipFill>
        <p:spPr>
          <a:xfrm>
            <a:off x="10127409" y="226577"/>
            <a:ext cx="1769271" cy="1602658"/>
          </a:xfrm>
          <a:prstGeom prst="rect">
            <a:avLst/>
          </a:prstGeom>
        </p:spPr>
      </p:pic>
    </p:spTree>
    <p:extLst>
      <p:ext uri="{BB962C8B-B14F-4D97-AF65-F5344CB8AC3E}">
        <p14:creationId xmlns:p14="http://schemas.microsoft.com/office/powerpoint/2010/main" val="12776151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lumMod val="50000"/>
                    <a:lumOff val="50000"/>
                  </a:schemeClr>
                </a:solidFill>
              </a:rPr>
              <a:t>Getting in touch</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51" y="1254307"/>
            <a:ext cx="11830929" cy="5275384"/>
          </a:xfrm>
        </p:spPr>
        <p:txBody>
          <a:bodyPr>
            <a:normAutofit/>
          </a:bodyPr>
          <a:lstStyle/>
          <a:p>
            <a:pPr algn="l"/>
            <a:r>
              <a:rPr lang="en-GB" sz="3000" dirty="0" smtClean="0">
                <a:solidFill>
                  <a:schemeClr val="bg1">
                    <a:lumMod val="50000"/>
                    <a:lumOff val="50000"/>
                  </a:schemeClr>
                </a:solidFill>
              </a:rPr>
              <a:t>Please do get in touch with the class teacher if there is anything that you are unsure about or if there is anything you or your child are worried about.  Please do not let a worry turn into a problem.  We are available to give you a ring most days after school; the exception to this is a Wednesday which is our staff meeting day.</a:t>
            </a:r>
          </a:p>
          <a:p>
            <a:pPr algn="l"/>
            <a:endParaRPr lang="en-GB" sz="3000" dirty="0">
              <a:solidFill>
                <a:schemeClr val="bg1">
                  <a:lumMod val="50000"/>
                  <a:lumOff val="50000"/>
                </a:schemeClr>
              </a:solidFill>
            </a:endParaRPr>
          </a:p>
          <a:p>
            <a:pPr algn="l"/>
            <a:r>
              <a:rPr lang="en-GB" sz="3000" dirty="0" smtClean="0">
                <a:solidFill>
                  <a:schemeClr val="bg1">
                    <a:lumMod val="50000"/>
                    <a:lumOff val="50000"/>
                  </a:schemeClr>
                </a:solidFill>
              </a:rPr>
              <a:t>Thank you for your support.</a:t>
            </a:r>
          </a:p>
          <a:p>
            <a:pPr algn="l"/>
            <a:endParaRPr lang="en-GB" sz="3000" dirty="0">
              <a:solidFill>
                <a:schemeClr val="bg1">
                  <a:lumMod val="50000"/>
                  <a:lumOff val="50000"/>
                </a:schemeClr>
              </a:solidFill>
            </a:endParaRPr>
          </a:p>
          <a:p>
            <a:pPr algn="l"/>
            <a:r>
              <a:rPr lang="en-GB" sz="3000" dirty="0" smtClean="0">
                <a:solidFill>
                  <a:schemeClr val="bg1">
                    <a:lumMod val="50000"/>
                    <a:lumOff val="50000"/>
                  </a:schemeClr>
                </a:solidFill>
              </a:rPr>
              <a:t>Miss Clack </a:t>
            </a:r>
          </a:p>
          <a:p>
            <a:pPr algn="l"/>
            <a:r>
              <a:rPr lang="en-GB" sz="3000" dirty="0" smtClean="0">
                <a:solidFill>
                  <a:schemeClr val="bg1">
                    <a:lumMod val="50000"/>
                    <a:lumOff val="50000"/>
                  </a:schemeClr>
                </a:solidFill>
                <a:hlinkClick r:id="rId2"/>
              </a:rPr>
              <a:t>Catherine.Clack@box.wilts.sch.uk</a:t>
            </a:r>
            <a:r>
              <a:rPr lang="en-GB" sz="3000" dirty="0" smtClean="0">
                <a:solidFill>
                  <a:schemeClr val="bg1">
                    <a:lumMod val="50000"/>
                    <a:lumOff val="50000"/>
                  </a:schemeClr>
                </a:solidFill>
              </a:rPr>
              <a:t> </a:t>
            </a:r>
            <a:endParaRPr lang="en-GB" sz="3000" dirty="0">
              <a:solidFill>
                <a:schemeClr val="bg1">
                  <a:lumMod val="50000"/>
                  <a:lumOff val="50000"/>
                </a:schemeClr>
              </a:solidFill>
            </a:endParaRPr>
          </a:p>
        </p:txBody>
      </p:sp>
      <p:pic>
        <p:nvPicPr>
          <p:cNvPr id="5" name="Picture 4"/>
          <p:cNvPicPr>
            <a:picLocks noChangeAspect="1"/>
          </p:cNvPicPr>
          <p:nvPr/>
        </p:nvPicPr>
        <p:blipFill>
          <a:blip r:embed="rId3"/>
          <a:stretch>
            <a:fillRect/>
          </a:stretch>
        </p:blipFill>
        <p:spPr>
          <a:xfrm>
            <a:off x="10697496" y="169473"/>
            <a:ext cx="1202493" cy="1089254"/>
          </a:xfrm>
          <a:prstGeom prst="rect">
            <a:avLst/>
          </a:prstGeom>
        </p:spPr>
      </p:pic>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952</TotalTime>
  <Words>741</Words>
  <Application>Microsoft Office PowerPoint</Application>
  <PresentationFormat>Widescreen</PresentationFormat>
  <Paragraphs>77</Paragraphs>
  <Slides>11</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Welcome to  Oak Class</vt:lpstr>
      <vt:lpstr>Welcome to Oak Class</vt:lpstr>
      <vt:lpstr>General information</vt:lpstr>
      <vt:lpstr>Clothing, snack and water bottles</vt:lpstr>
      <vt:lpstr>Mixed age classes and the  curriculum</vt:lpstr>
      <vt:lpstr>Mixed age classes and the  curriculum</vt:lpstr>
      <vt:lpstr>Timetables</vt:lpstr>
      <vt:lpstr>Our cloakroom</vt:lpstr>
      <vt:lpstr>Celebration Assembly</vt:lpstr>
      <vt:lpstr>School Rules</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Cathy Clack [Box CE Primary School]</cp:lastModifiedBy>
  <cp:revision>53</cp:revision>
  <dcterms:created xsi:type="dcterms:W3CDTF">2020-09-04T12:36:57Z</dcterms:created>
  <dcterms:modified xsi:type="dcterms:W3CDTF">2025-09-09T19:36:57Z</dcterms:modified>
</cp:coreProperties>
</file>