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4" r:id="rId5"/>
    <p:sldId id="259" r:id="rId6"/>
    <p:sldId id="260" r:id="rId7"/>
    <p:sldId id="261" r:id="rId8"/>
    <p:sldId id="266" r:id="rId9"/>
    <p:sldId id="267" r:id="rId10"/>
    <p:sldId id="262" r:id="rId11"/>
    <p:sldId id="263" r:id="rId12"/>
    <p:sldId id="269" r:id="rId13"/>
    <p:sldId id="268"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27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32302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3699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50404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20168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78182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05/09/2024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674749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05/09/2024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85016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93925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022628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39796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27331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05/09/2024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13701708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ooksfortopics.com/booklists/recommended-reads/year-4/" TargetMode="External"/><Relationship Id="rId2" Type="http://schemas.openxmlformats.org/officeDocument/2006/relationships/hyperlink" Target="https://www.booksfortopics.com/booklists/recommended-reads/year-3/" TargetMode="Externa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Nicola.Phillips@box.wilts.sch.uk" TargetMode="External"/><Relationship Id="rId2" Type="http://schemas.openxmlformats.org/officeDocument/2006/relationships/hyperlink" Target="mailto:Tamsin.iacono@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lstStyle/>
          <a:p>
            <a:r>
              <a:rPr lang="en-GB" dirty="0" smtClean="0">
                <a:solidFill>
                  <a:schemeClr val="bg1"/>
                </a:solidFill>
              </a:rPr>
              <a:t>Welcome to </a:t>
            </a:r>
            <a:r>
              <a:rPr lang="en-GB" dirty="0" smtClean="0">
                <a:solidFill>
                  <a:schemeClr val="bg1"/>
                </a:solidFill>
              </a:rPr>
              <a:t>Beech </a:t>
            </a:r>
            <a:r>
              <a:rPr lang="en-GB" dirty="0" smtClean="0">
                <a:solidFill>
                  <a:schemeClr val="bg1"/>
                </a:solidFill>
              </a:rPr>
              <a:t>Class</a:t>
            </a:r>
            <a:endParaRPr lang="en-GB" dirty="0">
              <a:solidFill>
                <a:schemeClr val="bg1"/>
              </a:solidFill>
            </a:endParaRPr>
          </a:p>
        </p:txBody>
      </p:sp>
      <p:sp>
        <p:nvSpPr>
          <p:cNvPr id="3" name="Subtitle 2"/>
          <p:cNvSpPr>
            <a:spLocks noGrp="1"/>
          </p:cNvSpPr>
          <p:nvPr>
            <p:ph type="subTitle" idx="1"/>
          </p:nvPr>
        </p:nvSpPr>
        <p:spPr/>
        <p:txBody>
          <a:bodyPr>
            <a:normAutofit lnSpcReduction="10000"/>
          </a:bodyPr>
          <a:lstStyle/>
          <a:p>
            <a:r>
              <a:rPr lang="en-GB" sz="5400" dirty="0" smtClean="0">
                <a:solidFill>
                  <a:schemeClr val="bg1"/>
                </a:solidFill>
              </a:rPr>
              <a:t>Information for parents</a:t>
            </a:r>
          </a:p>
          <a:p>
            <a:r>
              <a:rPr lang="en-GB" sz="5400" dirty="0" smtClean="0">
                <a:solidFill>
                  <a:schemeClr val="bg1"/>
                </a:solidFill>
              </a:rPr>
              <a:t>September 2024</a:t>
            </a:r>
            <a:endParaRPr lang="en-GB" sz="5400"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24860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lstStyle/>
          <a:p>
            <a:r>
              <a:rPr lang="en-GB" dirty="0" smtClean="0">
                <a:solidFill>
                  <a:schemeClr val="bg1"/>
                </a:solidFill>
              </a:rPr>
              <a:t>Welcome to </a:t>
            </a:r>
            <a:r>
              <a:rPr lang="en-GB" dirty="0" smtClean="0">
                <a:solidFill>
                  <a:schemeClr val="bg1"/>
                </a:solidFill>
              </a:rPr>
              <a:t>Beech </a:t>
            </a:r>
            <a:r>
              <a:rPr lang="en-GB" dirty="0" smtClean="0">
                <a:solidFill>
                  <a:schemeClr val="bg1"/>
                </a:solidFill>
              </a:rPr>
              <a:t>Class</a:t>
            </a:r>
            <a:endParaRPr lang="en-GB" dirty="0">
              <a:solidFill>
                <a:schemeClr val="bg1"/>
              </a:solidFill>
            </a:endParaRPr>
          </a:p>
        </p:txBody>
      </p:sp>
      <p:sp>
        <p:nvSpPr>
          <p:cNvPr id="3" name="Subtitle 2"/>
          <p:cNvSpPr>
            <a:spLocks noGrp="1"/>
          </p:cNvSpPr>
          <p:nvPr>
            <p:ph type="subTitle" idx="1"/>
          </p:nvPr>
        </p:nvSpPr>
        <p:spPr>
          <a:xfrm>
            <a:off x="196948" y="1962516"/>
            <a:ext cx="11830929" cy="4691502"/>
          </a:xfrm>
        </p:spPr>
        <p:txBody>
          <a:bodyPr>
            <a:normAutofit/>
          </a:bodyPr>
          <a:lstStyle/>
          <a:p>
            <a:pPr algn="l"/>
            <a:r>
              <a:rPr lang="en-GB" sz="3000" dirty="0" smtClean="0">
                <a:solidFill>
                  <a:schemeClr val="bg1"/>
                </a:solidFill>
              </a:rPr>
              <a:t>It has been a pleasure to welcome your children back into school this September.  </a:t>
            </a:r>
          </a:p>
          <a:p>
            <a:pPr algn="l"/>
            <a:r>
              <a:rPr lang="en-GB" sz="3000" dirty="0" smtClean="0">
                <a:solidFill>
                  <a:schemeClr val="bg1"/>
                </a:solidFill>
              </a:rPr>
              <a:t>Your class teachers are </a:t>
            </a:r>
            <a:r>
              <a:rPr lang="en-GB" sz="3000" dirty="0" smtClean="0">
                <a:solidFill>
                  <a:schemeClr val="bg1"/>
                </a:solidFill>
              </a:rPr>
              <a:t>Mrs </a:t>
            </a:r>
            <a:r>
              <a:rPr lang="en-GB" sz="3000" dirty="0" smtClean="0">
                <a:solidFill>
                  <a:schemeClr val="bg1"/>
                </a:solidFill>
              </a:rPr>
              <a:t>Iacono</a:t>
            </a:r>
            <a:r>
              <a:rPr lang="en-GB" sz="3000" dirty="0" smtClean="0">
                <a:solidFill>
                  <a:schemeClr val="bg1"/>
                </a:solidFill>
              </a:rPr>
              <a:t>, </a:t>
            </a:r>
            <a:r>
              <a:rPr lang="en-GB" sz="3000" dirty="0" smtClean="0">
                <a:solidFill>
                  <a:schemeClr val="bg1"/>
                </a:solidFill>
              </a:rPr>
              <a:t>who teaches on Mondays, </a:t>
            </a:r>
            <a:r>
              <a:rPr lang="en-GB" sz="3000" dirty="0" smtClean="0">
                <a:solidFill>
                  <a:schemeClr val="bg1"/>
                </a:solidFill>
              </a:rPr>
              <a:t>Tuesdays, Wednesdays </a:t>
            </a:r>
            <a:r>
              <a:rPr lang="en-GB" sz="3000" dirty="0" smtClean="0">
                <a:solidFill>
                  <a:schemeClr val="bg1"/>
                </a:solidFill>
              </a:rPr>
              <a:t>and </a:t>
            </a:r>
            <a:r>
              <a:rPr lang="en-GB" sz="3000" dirty="0" smtClean="0">
                <a:solidFill>
                  <a:schemeClr val="bg1"/>
                </a:solidFill>
              </a:rPr>
              <a:t>Fridays and Mrs Phillips, </a:t>
            </a:r>
            <a:r>
              <a:rPr lang="en-GB" sz="3000" dirty="0" smtClean="0">
                <a:solidFill>
                  <a:schemeClr val="bg1"/>
                </a:solidFill>
              </a:rPr>
              <a:t>who teaches on </a:t>
            </a:r>
            <a:r>
              <a:rPr lang="en-GB" sz="3000" dirty="0" smtClean="0">
                <a:solidFill>
                  <a:schemeClr val="bg1"/>
                </a:solidFill>
              </a:rPr>
              <a:t>Thursdays.</a:t>
            </a:r>
            <a:endParaRPr lang="en-GB" sz="3000" dirty="0" smtClean="0">
              <a:solidFill>
                <a:schemeClr val="bg1"/>
              </a:solidFill>
            </a:endParaRPr>
          </a:p>
          <a:p>
            <a:pPr algn="l"/>
            <a:endParaRPr lang="en-GB" sz="3000" dirty="0">
              <a:solidFill>
                <a:schemeClr val="bg1"/>
              </a:solidFill>
            </a:endParaRPr>
          </a:p>
          <a:p>
            <a:pPr algn="l"/>
            <a:endParaRPr lang="en-GB" sz="3000" dirty="0" smtClean="0">
              <a:solidFill>
                <a:schemeClr val="bg1"/>
              </a:solidFill>
            </a:endParaRPr>
          </a:p>
          <a:p>
            <a:pPr algn="l"/>
            <a:endParaRPr lang="en-GB" sz="3000" dirty="0">
              <a:solidFill>
                <a:schemeClr val="bg1"/>
              </a:solidFill>
            </a:endParaRPr>
          </a:p>
          <a:p>
            <a:pPr algn="l"/>
            <a:endParaRPr lang="en-GB" sz="3000" dirty="0">
              <a:solidFill>
                <a:schemeClr val="bg1"/>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dirty="0" smtClean="0">
                <a:solidFill>
                  <a:schemeClr val="bg1"/>
                </a:solidFill>
              </a:rPr>
              <a:t>General information</a:t>
            </a:r>
            <a:endParaRPr lang="en-GB"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solidFill>
            </a:endParaRPr>
          </a:p>
          <a:p>
            <a:pPr algn="l"/>
            <a:r>
              <a:rPr lang="en-GB" sz="3000" dirty="0" smtClean="0">
                <a:solidFill>
                  <a:schemeClr val="bg1"/>
                </a:solidFill>
              </a:rPr>
              <a:t>Drop off time: 8.45am  - gates and doors are locked just before 9am ready for assembly to start at 9am.</a:t>
            </a:r>
          </a:p>
          <a:p>
            <a:pPr algn="l"/>
            <a:r>
              <a:rPr lang="en-GB" sz="3000" dirty="0" smtClean="0">
                <a:solidFill>
                  <a:schemeClr val="bg1"/>
                </a:solidFill>
              </a:rPr>
              <a:t>Home time: 3.25pm</a:t>
            </a: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a:p>
            <a:pPr algn="l"/>
            <a:endParaRPr lang="en-GB" sz="3000" dirty="0" smtClean="0">
              <a:solidFill>
                <a:schemeClr val="bg1"/>
              </a:solidFill>
            </a:endParaRP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dirty="0" smtClean="0">
                <a:solidFill>
                  <a:schemeClr val="bg1"/>
                </a:solidFill>
              </a:rPr>
              <a:t>Clothing and water bottles</a:t>
            </a:r>
            <a:endParaRPr lang="en-GB"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lnSpcReduction="10000"/>
          </a:bodyPr>
          <a:lstStyle/>
          <a:p>
            <a:pPr algn="l"/>
            <a:r>
              <a:rPr lang="en-GB" sz="3000" dirty="0" smtClean="0">
                <a:solidFill>
                  <a:schemeClr val="bg1"/>
                </a:solidFill>
              </a:rPr>
              <a:t>Please can all clothing and belongings </a:t>
            </a:r>
            <a:r>
              <a:rPr lang="en-GB" sz="3000" dirty="0">
                <a:solidFill>
                  <a:schemeClr val="bg1"/>
                </a:solidFill>
              </a:rPr>
              <a:t>b</a:t>
            </a:r>
            <a:r>
              <a:rPr lang="en-GB" sz="3000" dirty="0" smtClean="0">
                <a:solidFill>
                  <a:schemeClr val="bg1"/>
                </a:solidFill>
              </a:rPr>
              <a:t>e clearly labelled with your child’s name so we can reunite any strayed items with their owner as quickly as possible.</a:t>
            </a:r>
          </a:p>
          <a:p>
            <a:pPr algn="l"/>
            <a:endParaRPr lang="en-GB" sz="3000" dirty="0">
              <a:solidFill>
                <a:schemeClr val="bg1">
                  <a:lumMod val="50000"/>
                  <a:lumOff val="50000"/>
                </a:schemeClr>
              </a:solidFill>
            </a:endParaRPr>
          </a:p>
          <a:p>
            <a:pPr algn="l"/>
            <a:r>
              <a:rPr lang="en-GB" sz="3000" dirty="0" smtClean="0">
                <a:solidFill>
                  <a:schemeClr val="bg1"/>
                </a:solidFill>
              </a:rPr>
              <a:t>Please can your child bring a water bottle to school every day</a:t>
            </a:r>
          </a:p>
          <a:p>
            <a:pPr algn="l"/>
            <a:endParaRPr lang="en-GB" sz="3000" dirty="0">
              <a:solidFill>
                <a:schemeClr val="bg1">
                  <a:lumMod val="50000"/>
                  <a:lumOff val="50000"/>
                </a:schemeClr>
              </a:solidFill>
            </a:endParaRPr>
          </a:p>
          <a:p>
            <a:pPr algn="l"/>
            <a:r>
              <a:rPr lang="en-GB" sz="3000" dirty="0" smtClean="0">
                <a:solidFill>
                  <a:schemeClr val="bg1"/>
                </a:solidFill>
              </a:rPr>
              <a:t>Coats are needed in school every day </a:t>
            </a:r>
          </a:p>
          <a:p>
            <a:pPr algn="l"/>
            <a:endParaRPr lang="en-GB" sz="3000" dirty="0">
              <a:solidFill>
                <a:schemeClr val="bg1"/>
              </a:solidFill>
            </a:endParaRPr>
          </a:p>
          <a:p>
            <a:pPr algn="l"/>
            <a:r>
              <a:rPr lang="en-GB" sz="3000" dirty="0" smtClean="0">
                <a:solidFill>
                  <a:schemeClr val="bg1"/>
                </a:solidFill>
              </a:rPr>
              <a:t>Cloakroom space  -coat, P.E bag underneath, lunch box on top</a:t>
            </a:r>
          </a:p>
          <a:p>
            <a:pPr algn="l"/>
            <a:r>
              <a:rPr lang="en-US" sz="3000" dirty="0" smtClean="0">
                <a:solidFill>
                  <a:schemeClr val="bg1"/>
                </a:solidFill>
              </a:rPr>
              <a:t>(If your child doesn’t need a bag, please leave at home as there is not much space)</a:t>
            </a:r>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0" y="200275"/>
            <a:ext cx="11830929" cy="1069145"/>
          </a:xfrm>
        </p:spPr>
        <p:txBody>
          <a:bodyPr>
            <a:normAutofit/>
          </a:bodyPr>
          <a:lstStyle/>
          <a:p>
            <a:r>
              <a:rPr lang="en-GB" u="sng" dirty="0" smtClean="0">
                <a:solidFill>
                  <a:schemeClr val="bg1"/>
                </a:solidFill>
              </a:rPr>
              <a:t>Mixed age classes and the curriculu</a:t>
            </a:r>
            <a:r>
              <a:rPr lang="en-GB" u="sng" dirty="0">
                <a:solidFill>
                  <a:schemeClr val="bg1"/>
                </a:solidFill>
              </a:rPr>
              <a:t>m</a:t>
            </a: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solidFill>
              </a:rPr>
              <a:t>The children in </a:t>
            </a:r>
            <a:r>
              <a:rPr lang="en-GB" sz="3000" dirty="0" smtClean="0">
                <a:solidFill>
                  <a:schemeClr val="bg1"/>
                </a:solidFill>
              </a:rPr>
              <a:t>Beech </a:t>
            </a:r>
            <a:r>
              <a:rPr lang="en-GB" sz="3000" dirty="0" smtClean="0">
                <a:solidFill>
                  <a:schemeClr val="bg1"/>
                </a:solidFill>
              </a:rPr>
              <a:t>Class are made up of all of the year </a:t>
            </a:r>
            <a:r>
              <a:rPr lang="en-GB" sz="3000" dirty="0" smtClean="0">
                <a:solidFill>
                  <a:schemeClr val="bg1"/>
                </a:solidFill>
              </a:rPr>
              <a:t>3 </a:t>
            </a:r>
            <a:r>
              <a:rPr lang="en-GB" sz="3000" dirty="0" smtClean="0">
                <a:solidFill>
                  <a:schemeClr val="bg1"/>
                </a:solidFill>
              </a:rPr>
              <a:t>children and the </a:t>
            </a:r>
            <a:r>
              <a:rPr lang="en-GB" sz="3000" dirty="0" smtClean="0">
                <a:solidFill>
                  <a:schemeClr val="bg1"/>
                </a:solidFill>
              </a:rPr>
              <a:t>youngest </a:t>
            </a:r>
            <a:r>
              <a:rPr lang="en-GB" sz="3000" dirty="0" smtClean="0">
                <a:solidFill>
                  <a:schemeClr val="bg1"/>
                </a:solidFill>
              </a:rPr>
              <a:t>year 4 children.  </a:t>
            </a:r>
            <a:endParaRPr lang="en-GB" sz="3000" dirty="0">
              <a:solidFill>
                <a:schemeClr val="bg1"/>
              </a:solidFill>
            </a:endParaRPr>
          </a:p>
          <a:p>
            <a:pPr algn="l"/>
            <a:endParaRPr lang="en-GB" sz="3000" dirty="0" smtClean="0">
              <a:solidFill>
                <a:schemeClr val="bg1"/>
              </a:solidFill>
            </a:endParaRPr>
          </a:p>
          <a:p>
            <a:pPr algn="l"/>
            <a:r>
              <a:rPr lang="en-GB" sz="3000" dirty="0" smtClean="0">
                <a:solidFill>
                  <a:schemeClr val="bg1"/>
                </a:solidFill>
              </a:rPr>
              <a:t>They </a:t>
            </a:r>
            <a:r>
              <a:rPr lang="en-GB" sz="3000" dirty="0" smtClean="0">
                <a:solidFill>
                  <a:schemeClr val="bg1"/>
                </a:solidFill>
              </a:rPr>
              <a:t>receive a broad and balanced curriculum based upon year group objectives from the National Curriculum.  </a:t>
            </a:r>
          </a:p>
          <a:p>
            <a:pPr algn="l"/>
            <a:endParaRPr lang="en-GB" sz="3000" dirty="0" smtClean="0">
              <a:solidFill>
                <a:schemeClr val="bg1"/>
              </a:solidFill>
            </a:endParaRPr>
          </a:p>
          <a:p>
            <a:pPr algn="l"/>
            <a:r>
              <a:rPr lang="en-GB" sz="3000" dirty="0" smtClean="0">
                <a:solidFill>
                  <a:schemeClr val="bg1"/>
                </a:solidFill>
              </a:rPr>
              <a:t>We </a:t>
            </a:r>
            <a:r>
              <a:rPr lang="en-GB" sz="3000" dirty="0" smtClean="0">
                <a:solidFill>
                  <a:schemeClr val="bg1"/>
                </a:solidFill>
              </a:rPr>
              <a:t>have a rolling curriculum programme which means that no topic is repeated in any two year cycle.  Some key skills may be repeated to ensure that children are secure on the basics.</a:t>
            </a: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17" y="-239151"/>
            <a:ext cx="11830929" cy="1069145"/>
          </a:xfrm>
        </p:spPr>
        <p:txBody>
          <a:bodyPr>
            <a:normAutofit/>
          </a:bodyPr>
          <a:lstStyle/>
          <a:p>
            <a:r>
              <a:rPr lang="en-GB" sz="4000" dirty="0" smtClean="0">
                <a:solidFill>
                  <a:schemeClr val="bg1">
                    <a:lumMod val="50000"/>
                    <a:lumOff val="50000"/>
                  </a:schemeClr>
                </a:solidFill>
              </a:rPr>
              <a:t>This term’s topic and key outcomes</a:t>
            </a:r>
            <a:endParaRPr lang="en-GB" sz="4000"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1663984" y="751547"/>
            <a:ext cx="8738363" cy="6127554"/>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GB" dirty="0" smtClean="0">
                <a:solidFill>
                  <a:schemeClr val="bg1"/>
                </a:solidFill>
              </a:rPr>
              <a:t>Timetables</a:t>
            </a:r>
            <a:endParaRPr lang="en-GB" dirty="0">
              <a:solidFill>
                <a:schemeClr val="bg1"/>
              </a:solidFill>
            </a:endParaRPr>
          </a:p>
        </p:txBody>
      </p:sp>
      <p:sp>
        <p:nvSpPr>
          <p:cNvPr id="3" name="Subtitle 2"/>
          <p:cNvSpPr>
            <a:spLocks noGrp="1"/>
          </p:cNvSpPr>
          <p:nvPr>
            <p:ph type="subTitle" idx="1"/>
          </p:nvPr>
        </p:nvSpPr>
        <p:spPr>
          <a:xfrm>
            <a:off x="239151" y="1603717"/>
            <a:ext cx="11830929" cy="5275384"/>
          </a:xfrm>
        </p:spPr>
        <p:txBody>
          <a:bodyPr>
            <a:normAutofit lnSpcReduction="10000"/>
          </a:bodyPr>
          <a:lstStyle/>
          <a:p>
            <a:pPr algn="l"/>
            <a:r>
              <a:rPr lang="en-GB" sz="3000" dirty="0" smtClean="0">
                <a:solidFill>
                  <a:schemeClr val="bg1"/>
                </a:solidFill>
              </a:rPr>
              <a:t>P.E. is on a </a:t>
            </a:r>
            <a:r>
              <a:rPr lang="en-GB" sz="3000" dirty="0" smtClean="0">
                <a:solidFill>
                  <a:schemeClr val="bg1"/>
                </a:solidFill>
              </a:rPr>
              <a:t>MONDAY </a:t>
            </a:r>
            <a:r>
              <a:rPr lang="en-GB" sz="3000" dirty="0" smtClean="0">
                <a:solidFill>
                  <a:schemeClr val="bg1"/>
                </a:solidFill>
              </a:rPr>
              <a:t>and FRIDAY. Please ensure that your child has their full PE kit in school - daps/trainers, navy blue shorts and a white t-shirt and a navy jumper for outside PE.</a:t>
            </a:r>
          </a:p>
          <a:p>
            <a:pPr algn="l"/>
            <a:endParaRPr lang="en-GB" sz="3000" dirty="0">
              <a:solidFill>
                <a:schemeClr val="bg1"/>
              </a:solidFill>
            </a:endParaRPr>
          </a:p>
          <a:p>
            <a:pPr algn="l"/>
            <a:r>
              <a:rPr lang="en-GB" sz="3000" dirty="0" smtClean="0">
                <a:solidFill>
                  <a:schemeClr val="bg1"/>
                </a:solidFill>
              </a:rPr>
              <a:t>New spellings will be given out each Friday and the spelling test will be on Fridays.</a:t>
            </a:r>
            <a:endParaRPr lang="en-GB" sz="3000" dirty="0">
              <a:solidFill>
                <a:schemeClr val="bg1"/>
              </a:solidFill>
            </a:endParaRPr>
          </a:p>
          <a:p>
            <a:pPr algn="l"/>
            <a:r>
              <a:rPr lang="en-GB" sz="3000" dirty="0" smtClean="0">
                <a:solidFill>
                  <a:schemeClr val="bg1"/>
                </a:solidFill>
              </a:rPr>
              <a:t>Home learning will usually be set on a </a:t>
            </a:r>
            <a:r>
              <a:rPr lang="en-GB" sz="3000" dirty="0" smtClean="0">
                <a:solidFill>
                  <a:schemeClr val="bg1"/>
                </a:solidFill>
              </a:rPr>
              <a:t>FRIDAY </a:t>
            </a:r>
            <a:r>
              <a:rPr lang="en-GB" sz="3000" dirty="0" smtClean="0">
                <a:solidFill>
                  <a:schemeClr val="bg1"/>
                </a:solidFill>
              </a:rPr>
              <a:t>to be handed in </a:t>
            </a:r>
            <a:r>
              <a:rPr lang="en-GB" sz="3000" dirty="0" smtClean="0">
                <a:solidFill>
                  <a:schemeClr val="bg1"/>
                </a:solidFill>
              </a:rPr>
              <a:t>by </a:t>
            </a:r>
            <a:r>
              <a:rPr lang="en-GB" sz="3000" dirty="0" smtClean="0">
                <a:solidFill>
                  <a:schemeClr val="bg1"/>
                </a:solidFill>
              </a:rPr>
              <a:t>the following </a:t>
            </a:r>
            <a:r>
              <a:rPr lang="en-GB" sz="3000" dirty="0" smtClean="0">
                <a:solidFill>
                  <a:schemeClr val="bg1"/>
                </a:solidFill>
              </a:rPr>
              <a:t>THURSDAY </a:t>
            </a:r>
            <a:r>
              <a:rPr lang="en-GB" sz="3000" dirty="0" smtClean="0">
                <a:solidFill>
                  <a:schemeClr val="bg1"/>
                </a:solidFill>
              </a:rPr>
              <a:t>(or before!). This may occasionally change if, for example, a project homework is set.</a:t>
            </a:r>
          </a:p>
          <a:p>
            <a:pPr algn="l"/>
            <a:r>
              <a:rPr lang="en-GB" sz="3000" dirty="0" smtClean="0">
                <a:solidFill>
                  <a:schemeClr val="bg1"/>
                </a:solidFill>
              </a:rPr>
              <a:t>For those children with one, a </a:t>
            </a:r>
            <a:r>
              <a:rPr lang="en-GB" sz="3000" dirty="0" smtClean="0">
                <a:solidFill>
                  <a:schemeClr val="bg1"/>
                </a:solidFill>
              </a:rPr>
              <a:t>book review needs to be completed weekly in their reading diary but do let us know if the book review is becoming a barrier to reading for pleasure.</a:t>
            </a:r>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3045"/>
            <a:ext cx="10515600" cy="1325563"/>
          </a:xfrm>
        </p:spPr>
        <p:txBody>
          <a:bodyPr/>
          <a:lstStyle/>
          <a:p>
            <a:pPr algn="ctr"/>
            <a:r>
              <a:rPr lang="en-GB" dirty="0" smtClean="0">
                <a:solidFill>
                  <a:schemeClr val="bg1"/>
                </a:solidFill>
              </a:rPr>
              <a:t>School Rules</a:t>
            </a:r>
            <a:endParaRPr lang="en-GB" dirty="0">
              <a:solidFill>
                <a:schemeClr val="bg1"/>
              </a:solidFill>
            </a:endParaRPr>
          </a:p>
        </p:txBody>
      </p:sp>
      <p:sp>
        <p:nvSpPr>
          <p:cNvPr id="3" name="Content Placeholder 2"/>
          <p:cNvSpPr>
            <a:spLocks noGrp="1"/>
          </p:cNvSpPr>
          <p:nvPr>
            <p:ph idx="1"/>
          </p:nvPr>
        </p:nvSpPr>
        <p:spPr/>
        <p:txBody>
          <a:bodyPr/>
          <a:lstStyle/>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Follow instructions</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Look after each other</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Look after our environment</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Share</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Be polite</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Walk around the school</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Have fun</a:t>
            </a:r>
            <a:endParaRPr lang="en-GB" sz="36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bg1"/>
                </a:solidFill>
              </a:rPr>
              <a:t>Class rules</a:t>
            </a:r>
            <a:endParaRPr lang="en-GB" dirty="0">
              <a:solidFill>
                <a:schemeClr val="bg1"/>
              </a:solidFill>
            </a:endParaRPr>
          </a:p>
        </p:txBody>
      </p:sp>
      <p:pic>
        <p:nvPicPr>
          <p:cNvPr id="5" name="Content Placeholder 4"/>
          <p:cNvPicPr>
            <a:picLocks noGrp="1" noChangeAspect="1"/>
          </p:cNvPicPr>
          <p:nvPr>
            <p:ph idx="1"/>
          </p:nvPr>
        </p:nvPicPr>
        <p:blipFill>
          <a:blip r:embed="rId2"/>
          <a:stretch>
            <a:fillRect/>
          </a:stretch>
        </p:blipFill>
        <p:spPr>
          <a:xfrm>
            <a:off x="2751589" y="1367151"/>
            <a:ext cx="6731749" cy="5302097"/>
          </a:xfrm>
          <a:prstGeom prst="rect">
            <a:avLst/>
          </a:prstGeom>
        </p:spPr>
      </p:pic>
    </p:spTree>
    <p:extLst>
      <p:ext uri="{BB962C8B-B14F-4D97-AF65-F5344CB8AC3E}">
        <p14:creationId xmlns:p14="http://schemas.microsoft.com/office/powerpoint/2010/main" val="2094159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Reading</a:t>
            </a:r>
            <a:endParaRPr lang="en-GB" dirty="0">
              <a:solidFill>
                <a:schemeClr val="bg1"/>
              </a:solidFill>
            </a:endParaRPr>
          </a:p>
        </p:txBody>
      </p:sp>
      <p:sp>
        <p:nvSpPr>
          <p:cNvPr id="3" name="Subtitle 2"/>
          <p:cNvSpPr>
            <a:spLocks noGrp="1"/>
          </p:cNvSpPr>
          <p:nvPr>
            <p:ph type="subTitle" idx="1"/>
          </p:nvPr>
        </p:nvSpPr>
        <p:spPr>
          <a:xfrm>
            <a:off x="253440" y="957264"/>
            <a:ext cx="7700858" cy="5275384"/>
          </a:xfrm>
        </p:spPr>
        <p:txBody>
          <a:bodyPr>
            <a:normAutofit fontScale="92500" lnSpcReduction="10000"/>
          </a:bodyPr>
          <a:lstStyle/>
          <a:p>
            <a:pPr algn="l"/>
            <a:r>
              <a:rPr lang="en-GB" dirty="0" smtClean="0">
                <a:solidFill>
                  <a:schemeClr val="bg1"/>
                </a:solidFill>
              </a:rPr>
              <a:t>Please can your child have their reading book with them every day as we will read in class daily.  We have a good selection of books in class which they can borrow (please can they be returned when finished!) or they are more than welcome to bring in a reading book of an appropriate level and content from home</a:t>
            </a:r>
            <a:r>
              <a:rPr lang="en-GB" dirty="0">
                <a:solidFill>
                  <a:schemeClr val="bg1"/>
                </a:solidFill>
              </a:rPr>
              <a:t> </a:t>
            </a:r>
            <a:r>
              <a:rPr lang="en-GB" dirty="0" smtClean="0">
                <a:solidFill>
                  <a:schemeClr val="bg1"/>
                </a:solidFill>
              </a:rPr>
              <a:t>(not graphic novels). </a:t>
            </a:r>
          </a:p>
          <a:p>
            <a:pPr algn="l"/>
            <a:r>
              <a:rPr lang="en-GB" dirty="0" smtClean="0">
                <a:solidFill>
                  <a:schemeClr val="bg1"/>
                </a:solidFill>
              </a:rPr>
              <a:t>A really important way in which you can help is to listen to your child read aloud regularly, even though it is likely that they are now </a:t>
            </a:r>
            <a:r>
              <a:rPr lang="en-GB" dirty="0" smtClean="0">
                <a:solidFill>
                  <a:schemeClr val="bg1"/>
                </a:solidFill>
              </a:rPr>
              <a:t>increasing both accuracy </a:t>
            </a:r>
            <a:r>
              <a:rPr lang="en-GB" dirty="0" smtClean="0">
                <a:solidFill>
                  <a:schemeClr val="bg1"/>
                </a:solidFill>
              </a:rPr>
              <a:t>and </a:t>
            </a:r>
            <a:r>
              <a:rPr lang="en-GB" dirty="0" smtClean="0">
                <a:solidFill>
                  <a:schemeClr val="bg1"/>
                </a:solidFill>
              </a:rPr>
              <a:t>fluency.  </a:t>
            </a:r>
            <a:r>
              <a:rPr lang="en-GB" dirty="0" smtClean="0">
                <a:solidFill>
                  <a:schemeClr val="bg1"/>
                </a:solidFill>
              </a:rPr>
              <a:t>Discussing character motives, plot, historical contexts, settings etc. really helps develop comprehension skills.</a:t>
            </a:r>
          </a:p>
          <a:p>
            <a:pPr algn="l"/>
            <a:r>
              <a:rPr lang="en-GB" dirty="0" smtClean="0">
                <a:solidFill>
                  <a:schemeClr val="bg1"/>
                </a:solidFill>
              </a:rPr>
              <a:t>Some children are reluctant readers; please do get in touch if you would like some tips on how to overcome this.</a:t>
            </a:r>
            <a:endParaRPr lang="en-GB" dirty="0">
              <a:solidFill>
                <a:schemeClr val="bg1"/>
              </a:solidFill>
            </a:endParaRPr>
          </a:p>
          <a:p>
            <a:pPr algn="l"/>
            <a:r>
              <a:rPr lang="en-GB" dirty="0" smtClean="0">
                <a:solidFill>
                  <a:schemeClr val="bg1"/>
                </a:solidFill>
                <a:hlinkClick r:id="rId2"/>
              </a:rPr>
              <a:t>https</a:t>
            </a:r>
            <a:r>
              <a:rPr lang="en-GB" dirty="0">
                <a:solidFill>
                  <a:schemeClr val="bg1"/>
                </a:solidFill>
                <a:hlinkClick r:id="rId2"/>
              </a:rPr>
              <a:t>://www.booksfortopics.com/booklists/recommended-reads/year-3</a:t>
            </a:r>
            <a:r>
              <a:rPr lang="en-GB" dirty="0" smtClean="0">
                <a:solidFill>
                  <a:schemeClr val="bg1"/>
                </a:solidFill>
                <a:hlinkClick r:id="rId2"/>
              </a:rPr>
              <a:t>/</a:t>
            </a:r>
            <a:r>
              <a:rPr lang="en-GB" dirty="0" smtClean="0">
                <a:solidFill>
                  <a:schemeClr val="bg1"/>
                </a:solidFill>
              </a:rPr>
              <a:t> </a:t>
            </a:r>
          </a:p>
          <a:p>
            <a:pPr algn="l"/>
            <a:r>
              <a:rPr lang="en-GB" dirty="0">
                <a:solidFill>
                  <a:schemeClr val="bg1"/>
                </a:solidFill>
                <a:hlinkClick r:id="rId3"/>
              </a:rPr>
              <a:t>https://www.booksfortopics.com/booklists/recommended-reads/year-4</a:t>
            </a:r>
            <a:r>
              <a:rPr lang="en-GB" dirty="0" smtClean="0">
                <a:solidFill>
                  <a:schemeClr val="bg1"/>
                </a:solidFill>
                <a:hlinkClick r:id="rId3"/>
              </a:rPr>
              <a:t>/</a:t>
            </a:r>
            <a:r>
              <a:rPr lang="en-GB" dirty="0" smtClean="0">
                <a:solidFill>
                  <a:schemeClr val="bg1"/>
                </a:solidFill>
              </a:rPr>
              <a:t> </a:t>
            </a:r>
            <a:endParaRPr lang="en-GB" dirty="0">
              <a:solidFill>
                <a:schemeClr val="bg1"/>
              </a:solidFill>
            </a:endParaRPr>
          </a:p>
        </p:txBody>
      </p:sp>
      <p:pic>
        <p:nvPicPr>
          <p:cNvPr id="1026" name="Picture 2" descr="The 10 best audiobooks of 2013 - Salon.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3892" y="403123"/>
            <a:ext cx="3277829" cy="2185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ve Finger Book Test ~ How To Choose a Just Right Book | TP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12994" y="3043545"/>
            <a:ext cx="333375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Home learning</a:t>
            </a:r>
            <a:endParaRPr lang="en-GB" dirty="0">
              <a:solidFill>
                <a:schemeClr val="bg1"/>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r>
              <a:rPr lang="en-GB" sz="3000" dirty="0" smtClean="0">
                <a:solidFill>
                  <a:schemeClr val="bg1"/>
                </a:solidFill>
              </a:rPr>
              <a:t>Home learning will be set weekly </a:t>
            </a:r>
            <a:r>
              <a:rPr lang="en-GB" sz="3000" dirty="0" smtClean="0">
                <a:solidFill>
                  <a:schemeClr val="bg1"/>
                </a:solidFill>
              </a:rPr>
              <a:t>on the school website and </a:t>
            </a:r>
            <a:r>
              <a:rPr lang="en-GB" sz="3000" dirty="0" smtClean="0">
                <a:solidFill>
                  <a:schemeClr val="bg1"/>
                </a:solidFill>
              </a:rPr>
              <a:t>will consist of either maths or </a:t>
            </a:r>
            <a:r>
              <a:rPr lang="en-GB" sz="3000" dirty="0" smtClean="0">
                <a:solidFill>
                  <a:schemeClr val="bg1"/>
                </a:solidFill>
              </a:rPr>
              <a:t>English</a:t>
            </a:r>
            <a:r>
              <a:rPr lang="en-GB" sz="3000" dirty="0" smtClean="0">
                <a:solidFill>
                  <a:schemeClr val="bg1"/>
                </a:solidFill>
              </a:rPr>
              <a:t>, though from time to time we will set a ‘making’ or research project. </a:t>
            </a:r>
            <a:endParaRPr lang="en-GB" sz="3000" dirty="0">
              <a:solidFill>
                <a:schemeClr val="bg1"/>
              </a:solidFill>
            </a:endParaRPr>
          </a:p>
          <a:p>
            <a:pPr algn="l"/>
            <a:r>
              <a:rPr lang="en-GB" sz="3000" dirty="0" smtClean="0">
                <a:solidFill>
                  <a:schemeClr val="bg1"/>
                </a:solidFill>
              </a:rPr>
              <a:t>In addition to this, children need to read regularly at home, practise their spellings and practise their recall of times tables and basic number facts – doubling/halving etc.</a:t>
            </a:r>
            <a:endParaRPr lang="en-GB" sz="3000" dirty="0">
              <a:solidFill>
                <a:schemeClr val="bg1"/>
              </a:solidFill>
            </a:endParaRPr>
          </a:p>
          <a:p>
            <a:pPr algn="l"/>
            <a:endParaRPr lang="en-GB" sz="3000" dirty="0">
              <a:solidFill>
                <a:schemeClr val="bg1"/>
              </a:solidFill>
            </a:endParaRPr>
          </a:p>
        </p:txBody>
      </p:sp>
      <p:pic>
        <p:nvPicPr>
          <p:cNvPr id="2050" name="Picture 2" descr="Spelling Shed : Amazon.de: Apps &amp; Spie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034" y="4108440"/>
            <a:ext cx="3846505" cy="18781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umBots | ttrockstars logo colo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0425" y="3471925"/>
            <a:ext cx="3856805" cy="2760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5964572" y="151676"/>
            <a:ext cx="4773336" cy="2994196"/>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150249" y="146100"/>
            <a:ext cx="5631119" cy="3172543"/>
          </a:xfrm>
          <a:prstGeom prst="rect">
            <a:avLst/>
          </a:prstGeom>
        </p:spPr>
      </p:pic>
      <p:pic>
        <p:nvPicPr>
          <p:cNvPr id="6" name="Picture 5"/>
          <p:cNvPicPr>
            <a:picLocks noChangeAspect="1"/>
          </p:cNvPicPr>
          <p:nvPr/>
        </p:nvPicPr>
        <p:blipFill>
          <a:blip r:embed="rId4"/>
          <a:stretch>
            <a:fillRect/>
          </a:stretch>
        </p:blipFill>
        <p:spPr>
          <a:xfrm>
            <a:off x="1862041" y="3962937"/>
            <a:ext cx="6004994" cy="2214026"/>
          </a:xfrm>
          <a:prstGeom prst="rect">
            <a:avLst/>
          </a:prstGeom>
        </p:spPr>
      </p:pic>
    </p:spTree>
    <p:extLst>
      <p:ext uri="{BB962C8B-B14F-4D97-AF65-F5344CB8AC3E}">
        <p14:creationId xmlns:p14="http://schemas.microsoft.com/office/powerpoint/2010/main" val="47046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0884" y="478606"/>
            <a:ext cx="10515600" cy="4351338"/>
          </a:xfrm>
        </p:spPr>
        <p:txBody>
          <a:bodyPr/>
          <a:lstStyle/>
          <a:p>
            <a:pPr marL="0" indent="0">
              <a:buNone/>
            </a:pPr>
            <a:r>
              <a:rPr lang="en-GB" dirty="0">
                <a:solidFill>
                  <a:schemeClr val="bg1"/>
                </a:solidFill>
                <a:latin typeface="Comic Sans MS" panose="030F0702030302020204" pitchFamily="66" charset="0"/>
              </a:rPr>
              <a:t>Anything else?</a:t>
            </a:r>
          </a:p>
          <a:p>
            <a:r>
              <a:rPr lang="en-GB" dirty="0">
                <a:solidFill>
                  <a:schemeClr val="bg1"/>
                </a:solidFill>
                <a:latin typeface="Comic Sans MS" panose="030F0702030302020204" pitchFamily="66" charset="0"/>
              </a:rPr>
              <a:t>e.g. </a:t>
            </a:r>
            <a:r>
              <a:rPr lang="en-GB" dirty="0" smtClean="0">
                <a:solidFill>
                  <a:schemeClr val="bg1"/>
                </a:solidFill>
                <a:latin typeface="Comic Sans MS" panose="030F0702030302020204" pitchFamily="66" charset="0"/>
              </a:rPr>
              <a:t>Year 3s not swimming</a:t>
            </a:r>
            <a:r>
              <a:rPr lang="en-GB" dirty="0">
                <a:solidFill>
                  <a:schemeClr val="bg1"/>
                </a:solidFill>
                <a:latin typeface="Comic Sans MS" panose="030F0702030302020204" pitchFamily="66" charset="0"/>
              </a:rPr>
              <a:t>, </a:t>
            </a:r>
            <a:r>
              <a:rPr lang="en-GB" dirty="0" smtClean="0">
                <a:solidFill>
                  <a:schemeClr val="bg1"/>
                </a:solidFill>
                <a:latin typeface="Comic Sans MS" panose="030F0702030302020204" pitchFamily="66" charset="0"/>
              </a:rPr>
              <a:t>maths teaching (single year groups)</a:t>
            </a:r>
            <a:endParaRPr lang="en-GB" dirty="0">
              <a:solidFill>
                <a:schemeClr val="bg1"/>
              </a:solidFill>
              <a:latin typeface="Comic Sans MS" panose="030F0702030302020204" pitchFamily="66" charset="0"/>
            </a:endParaRPr>
          </a:p>
        </p:txBody>
      </p:sp>
      <p:pic>
        <p:nvPicPr>
          <p:cNvPr id="3074" name="Picture 2" descr="Blue Swimmer Icon - Swim Icon - Free Transparent PNG Download - PNG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698" y="2039119"/>
            <a:ext cx="451485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25940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Getting in touch</a:t>
            </a:r>
            <a:endParaRPr lang="en-GB" dirty="0">
              <a:solidFill>
                <a:schemeClr val="bg1"/>
              </a:solidFill>
            </a:endParaRPr>
          </a:p>
        </p:txBody>
      </p:sp>
      <p:sp>
        <p:nvSpPr>
          <p:cNvPr id="3" name="Subtitle 2"/>
          <p:cNvSpPr>
            <a:spLocks noGrp="1"/>
          </p:cNvSpPr>
          <p:nvPr>
            <p:ph type="subTitle" idx="1"/>
          </p:nvPr>
        </p:nvSpPr>
        <p:spPr>
          <a:xfrm>
            <a:off x="253439" y="957264"/>
            <a:ext cx="11830929" cy="5275384"/>
          </a:xfrm>
        </p:spPr>
        <p:txBody>
          <a:bodyPr>
            <a:normAutofit fontScale="92500" lnSpcReduction="10000"/>
          </a:bodyPr>
          <a:lstStyle/>
          <a:p>
            <a:pPr algn="l"/>
            <a:r>
              <a:rPr lang="en-GB" sz="3000" dirty="0" smtClean="0">
                <a:solidFill>
                  <a:schemeClr val="bg1"/>
                </a:solidFill>
              </a:rPr>
              <a:t>Please do get in touch with the class teachers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solidFill>
            </a:endParaRPr>
          </a:p>
          <a:p>
            <a:pPr algn="l"/>
            <a:r>
              <a:rPr lang="en-GB" sz="3000" dirty="0" smtClean="0">
                <a:solidFill>
                  <a:schemeClr val="bg1"/>
                </a:solidFill>
              </a:rPr>
              <a:t>Thank you for your support.</a:t>
            </a:r>
          </a:p>
          <a:p>
            <a:pPr algn="l"/>
            <a:endParaRPr lang="en-GB" sz="3000" dirty="0">
              <a:solidFill>
                <a:schemeClr val="bg1"/>
              </a:solidFill>
            </a:endParaRPr>
          </a:p>
          <a:p>
            <a:pPr algn="l"/>
            <a:r>
              <a:rPr lang="en-US" sz="3000" dirty="0" smtClean="0">
                <a:solidFill>
                  <a:schemeClr val="bg1"/>
                </a:solidFill>
              </a:rPr>
              <a:t>Tamsin Iacono </a:t>
            </a:r>
            <a:endParaRPr lang="en-GB" sz="3000" dirty="0" smtClean="0">
              <a:solidFill>
                <a:schemeClr val="bg1"/>
              </a:solidFill>
            </a:endParaRPr>
          </a:p>
          <a:p>
            <a:pPr algn="l"/>
            <a:r>
              <a:rPr lang="en-GB" sz="3000" dirty="0" smtClean="0">
                <a:solidFill>
                  <a:schemeClr val="bg1"/>
                </a:solidFill>
                <a:hlinkClick r:id="rId2"/>
              </a:rPr>
              <a:t>Tamsin.iacono@box.wilts.sch.uk</a:t>
            </a:r>
            <a:endParaRPr lang="en-GB" sz="3000" dirty="0" smtClean="0">
              <a:solidFill>
                <a:schemeClr val="bg1"/>
              </a:solidFill>
            </a:endParaRPr>
          </a:p>
          <a:p>
            <a:pPr algn="l"/>
            <a:r>
              <a:rPr lang="en-US" sz="3000" dirty="0" smtClean="0">
                <a:solidFill>
                  <a:schemeClr val="bg1"/>
                </a:solidFill>
              </a:rPr>
              <a:t>Nicola Phillips</a:t>
            </a:r>
            <a:endParaRPr lang="en-US" sz="3000" dirty="0" smtClean="0">
              <a:solidFill>
                <a:schemeClr val="bg1"/>
              </a:solidFill>
            </a:endParaRPr>
          </a:p>
          <a:p>
            <a:pPr algn="l"/>
            <a:r>
              <a:rPr lang="en-US" sz="3000" dirty="0" smtClean="0">
                <a:solidFill>
                  <a:schemeClr val="bg1"/>
                </a:solidFill>
                <a:hlinkClick r:id="rId3"/>
              </a:rPr>
              <a:t>Nicola.Phillips@box.wilts.sch.uk</a:t>
            </a:r>
            <a:r>
              <a:rPr lang="en-US" sz="3000" dirty="0" smtClean="0">
                <a:solidFill>
                  <a:schemeClr val="bg1"/>
                </a:solidFill>
              </a:rPr>
              <a:t> </a:t>
            </a:r>
            <a:endParaRPr lang="en-GB" sz="3000" dirty="0" smtClean="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348</TotalTime>
  <Words>724</Words>
  <Application>Microsoft Office PowerPoint</Application>
  <PresentationFormat>Widescreen</PresentationFormat>
  <Paragraphs>70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Comic Sans MS</vt:lpstr>
      <vt:lpstr>Symbol</vt:lpstr>
      <vt:lpstr>Times New Roman</vt:lpstr>
      <vt:lpstr>Office Theme</vt:lpstr>
      <vt:lpstr>Welcome to Beech Class</vt:lpstr>
      <vt:lpstr>Welcome to Beech Class</vt:lpstr>
      <vt:lpstr>General information</vt:lpstr>
      <vt:lpstr>Clothing and water bottles</vt:lpstr>
      <vt:lpstr>Mixed age classes and the curriculum</vt:lpstr>
      <vt:lpstr>This term’s topic and key outcomes</vt:lpstr>
      <vt:lpstr>Timetables</vt:lpstr>
      <vt:lpstr>School Rules</vt:lpstr>
      <vt:lpstr>Class rules</vt:lpstr>
      <vt:lpstr>Reading</vt:lpstr>
      <vt:lpstr>Home learning</vt:lpstr>
      <vt:lpstr>PowerPoint Presentation</vt:lpstr>
      <vt:lpstr>PowerPoint Presentation</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Mrs Iacono</cp:lastModifiedBy>
  <cp:revision>43</cp:revision>
  <dcterms:created xsi:type="dcterms:W3CDTF">2020-09-04T12:36:57Z</dcterms:created>
  <dcterms:modified xsi:type="dcterms:W3CDTF">2024-09-05T15:14:37Z</dcterms:modified>
</cp:coreProperties>
</file>