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64" r:id="rId4"/>
    <p:sldId id="259" r:id="rId5"/>
    <p:sldId id="260" r:id="rId6"/>
    <p:sldId id="261" r:id="rId7"/>
    <p:sldId id="266" r:id="rId8"/>
    <p:sldId id="267" r:id="rId9"/>
    <p:sldId id="262" r:id="rId10"/>
    <p:sldId id="263"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700" y="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22/09/2022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3643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22/09/2022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411000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833FCE8-EDFC-490A-9D78-4F5BBAF1375A}" type="datetimeFigureOut">
              <a:rPr lang="en-GB" smtClean="0"/>
              <a:t>22/09/2022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38205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833FCE8-EDFC-490A-9D78-4F5BBAF1375A}" type="datetimeFigureOut">
              <a:rPr lang="en-GB" smtClean="0"/>
              <a:t>22/09/2022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919118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833FCE8-EDFC-490A-9D78-4F5BBAF1375A}" type="datetimeFigureOut">
              <a:rPr lang="en-GB" smtClean="0"/>
              <a:t>22/09/2022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4478603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833FCE8-EDFC-490A-9D78-4F5BBAF1375A}" type="datetimeFigureOut">
              <a:rPr lang="en-GB" smtClean="0"/>
              <a:t>22/09/2022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22449626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7833FCE8-EDFC-490A-9D78-4F5BBAF1375A}" type="datetimeFigureOut">
              <a:rPr lang="en-GB" smtClean="0"/>
              <a:t>22/09/2022</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5011978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7833FCE8-EDFC-490A-9D78-4F5BBAF1375A}" type="datetimeFigureOut">
              <a:rPr lang="en-GB" smtClean="0"/>
              <a:t>22/09/2022</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1894B37-C33D-4E3B-8804-93AA72FB10B7}" type="slidenum">
              <a:rPr lang="en-GB" smtClean="0"/>
              <a:t>‹#›</a:t>
            </a:fld>
            <a:endParaRPr lang="en-GB"/>
          </a:p>
        </p:txBody>
      </p:sp>
    </p:spTree>
    <p:extLst>
      <p:ext uri="{BB962C8B-B14F-4D97-AF65-F5344CB8AC3E}">
        <p14:creationId xmlns:p14="http://schemas.microsoft.com/office/powerpoint/2010/main" val="201835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22/09/2022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4758528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22/09/2022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3909364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22/09/2022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21538334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7833FCE8-EDFC-490A-9D78-4F5BBAF1375A}" type="datetimeFigureOut">
              <a:rPr lang="en-GB" smtClean="0"/>
              <a:t>22/09/2022</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1894B37-C33D-4E3B-8804-93AA72FB10B7}"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93423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hyperlink" Target="mailto:Lottie.long@box.wilts.sch.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79827"/>
            <a:ext cx="9144000" cy="1582689"/>
          </a:xfrm>
        </p:spPr>
        <p:txBody>
          <a:bodyPr>
            <a:noAutofit/>
          </a:bodyPr>
          <a:lstStyle/>
          <a:p>
            <a:pPr algn="ctr"/>
            <a:r>
              <a:rPr lang="en-GB" sz="6000" dirty="0" smtClean="0">
                <a:solidFill>
                  <a:schemeClr val="bg1">
                    <a:lumMod val="50000"/>
                    <a:lumOff val="50000"/>
                  </a:schemeClr>
                </a:solidFill>
              </a:rPr>
              <a:t>Welcome to Chestnut Class</a:t>
            </a:r>
            <a:endParaRPr lang="en-GB" sz="6000" dirty="0">
              <a:solidFill>
                <a:schemeClr val="bg1">
                  <a:lumMod val="50000"/>
                  <a:lumOff val="50000"/>
                </a:schemeClr>
              </a:solidFill>
            </a:endParaRPr>
          </a:p>
        </p:txBody>
      </p:sp>
      <p:sp>
        <p:nvSpPr>
          <p:cNvPr id="3" name="Subtitle 2"/>
          <p:cNvSpPr>
            <a:spLocks noGrp="1"/>
          </p:cNvSpPr>
          <p:nvPr>
            <p:ph type="subTitle" idx="1"/>
          </p:nvPr>
        </p:nvSpPr>
        <p:spPr>
          <a:xfrm>
            <a:off x="1669011" y="3988261"/>
            <a:ext cx="10058400" cy="1143000"/>
          </a:xfrm>
        </p:spPr>
        <p:txBody>
          <a:bodyPr>
            <a:noAutofit/>
          </a:bodyPr>
          <a:lstStyle/>
          <a:p>
            <a:r>
              <a:rPr lang="en-GB" sz="2800" dirty="0" smtClean="0">
                <a:solidFill>
                  <a:schemeClr val="bg1">
                    <a:lumMod val="50000"/>
                    <a:lumOff val="50000"/>
                  </a:schemeClr>
                </a:solidFill>
              </a:rPr>
              <a:t>Information for parents - September 2022</a:t>
            </a:r>
            <a:endParaRPr lang="en-GB" sz="2800" dirty="0">
              <a:solidFill>
                <a:schemeClr val="bg1">
                  <a:lumMod val="50000"/>
                  <a:lumOff val="50000"/>
                </a:schemeClr>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883" t="-986" r="-883" b="-986"/>
          <a:stretch>
            <a:fillRect/>
          </a:stretch>
        </p:blipFill>
        <p:spPr bwMode="auto">
          <a:xfrm>
            <a:off x="4419600" y="2022764"/>
            <a:ext cx="2486025"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47765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247747"/>
            <a:ext cx="9476935" cy="1582689"/>
          </a:xfrm>
        </p:spPr>
        <p:txBody>
          <a:bodyPr>
            <a:normAutofit/>
          </a:bodyPr>
          <a:lstStyle/>
          <a:p>
            <a:r>
              <a:rPr lang="en-GB" sz="6600" dirty="0" smtClean="0">
                <a:solidFill>
                  <a:schemeClr val="bg1">
                    <a:lumMod val="50000"/>
                    <a:lumOff val="50000"/>
                  </a:schemeClr>
                </a:solidFill>
              </a:rPr>
              <a:t>Welcome to Chestnut Class</a:t>
            </a:r>
            <a:endParaRPr lang="en-GB" sz="6600" dirty="0">
              <a:solidFill>
                <a:schemeClr val="bg1">
                  <a:lumMod val="50000"/>
                  <a:lumOff val="50000"/>
                </a:schemeClr>
              </a:solidFill>
            </a:endParaRPr>
          </a:p>
        </p:txBody>
      </p:sp>
      <p:sp>
        <p:nvSpPr>
          <p:cNvPr id="3" name="Subtitle 2"/>
          <p:cNvSpPr>
            <a:spLocks noGrp="1"/>
          </p:cNvSpPr>
          <p:nvPr>
            <p:ph type="subTitle" idx="1"/>
          </p:nvPr>
        </p:nvSpPr>
        <p:spPr>
          <a:xfrm>
            <a:off x="196948" y="1962516"/>
            <a:ext cx="11830929" cy="4691502"/>
          </a:xfrm>
        </p:spPr>
        <p:txBody>
          <a:bodyPr>
            <a:normAutofit/>
          </a:bodyPr>
          <a:lstStyle/>
          <a:p>
            <a:pPr algn="l"/>
            <a:r>
              <a:rPr lang="en-GB" sz="3000" dirty="0" smtClean="0">
                <a:solidFill>
                  <a:schemeClr val="bg1">
                    <a:lumMod val="50000"/>
                    <a:lumOff val="50000"/>
                  </a:schemeClr>
                </a:solidFill>
              </a:rPr>
              <a:t>It has been a pleasure to welcome your children back into school this September.  </a:t>
            </a:r>
          </a:p>
          <a:p>
            <a:pPr algn="l"/>
            <a:r>
              <a:rPr lang="en-GB" sz="3000" dirty="0" smtClean="0">
                <a:solidFill>
                  <a:schemeClr val="bg1">
                    <a:lumMod val="50000"/>
                    <a:lumOff val="50000"/>
                  </a:schemeClr>
                </a:solidFill>
              </a:rPr>
              <a:t>Chestnut class teacher is Miss Long. Her PPA and Subject time is covered by Mrs Hobbs (Wednesday morning –fortnightly) and Mrs James (Wednesday afternoons).</a:t>
            </a:r>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r>
              <a:rPr lang="en-GB" sz="3000" dirty="0" smtClean="0">
                <a:solidFill>
                  <a:schemeClr val="bg1">
                    <a:lumMod val="50000"/>
                    <a:lumOff val="50000"/>
                  </a:schemeClr>
                </a:solidFill>
              </a:rPr>
              <a:t>Chestnut Class Teaching Assistant is Mrs Cobb. </a:t>
            </a:r>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883" t="-986" r="-883" b="-986"/>
          <a:stretch>
            <a:fillRect/>
          </a:stretch>
        </p:blipFill>
        <p:spPr bwMode="auto">
          <a:xfrm>
            <a:off x="10030691" y="166256"/>
            <a:ext cx="1931843" cy="108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71338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9931" y="196948"/>
            <a:ext cx="8829823" cy="1041010"/>
          </a:xfrm>
        </p:spPr>
        <p:txBody>
          <a:bodyPr>
            <a:noAutofit/>
          </a:bodyPr>
          <a:lstStyle/>
          <a:p>
            <a:r>
              <a:rPr lang="en-GB" sz="5400" dirty="0" smtClean="0">
                <a:solidFill>
                  <a:schemeClr val="bg1">
                    <a:lumMod val="50000"/>
                    <a:lumOff val="50000"/>
                  </a:schemeClr>
                </a:solidFill>
              </a:rPr>
              <a:t>Clothing and water bottles</a:t>
            </a:r>
            <a:endParaRPr lang="en-GB" sz="5400" dirty="0">
              <a:solidFill>
                <a:schemeClr val="bg1">
                  <a:lumMod val="50000"/>
                  <a:lumOff val="50000"/>
                </a:schemeClr>
              </a:solidFill>
            </a:endParaRPr>
          </a:p>
        </p:txBody>
      </p:sp>
      <p:sp>
        <p:nvSpPr>
          <p:cNvPr id="3" name="Subtitle 2"/>
          <p:cNvSpPr>
            <a:spLocks noGrp="1"/>
          </p:cNvSpPr>
          <p:nvPr>
            <p:ph type="subTitle" idx="1"/>
          </p:nvPr>
        </p:nvSpPr>
        <p:spPr>
          <a:xfrm>
            <a:off x="361071" y="2001520"/>
            <a:ext cx="11830929" cy="4216400"/>
          </a:xfrm>
        </p:spPr>
        <p:txBody>
          <a:bodyPr>
            <a:normAutofit lnSpcReduction="10000"/>
          </a:bodyPr>
          <a:lstStyle/>
          <a:p>
            <a:pPr algn="l"/>
            <a:r>
              <a:rPr lang="en-GB" sz="2800" dirty="0" smtClean="0">
                <a:solidFill>
                  <a:schemeClr val="bg1"/>
                </a:solidFill>
              </a:rPr>
              <a:t>Please can all clothing and belongings </a:t>
            </a:r>
            <a:r>
              <a:rPr lang="en-GB" sz="2800" dirty="0">
                <a:solidFill>
                  <a:schemeClr val="bg1"/>
                </a:solidFill>
              </a:rPr>
              <a:t>b</a:t>
            </a:r>
            <a:r>
              <a:rPr lang="en-GB" sz="2800" dirty="0" smtClean="0">
                <a:solidFill>
                  <a:schemeClr val="bg1"/>
                </a:solidFill>
              </a:rPr>
              <a:t>e clearly labelled with your child’s name </a:t>
            </a:r>
            <a:r>
              <a:rPr lang="en-GB" sz="2800" dirty="0" smtClean="0">
                <a:solidFill>
                  <a:schemeClr val="bg1">
                    <a:lumMod val="50000"/>
                    <a:lumOff val="50000"/>
                  </a:schemeClr>
                </a:solidFill>
              </a:rPr>
              <a:t>so we can reunite any strayed items with their owner as quickly as possible. </a:t>
            </a:r>
            <a:endParaRPr lang="en-GB" sz="2800" dirty="0">
              <a:solidFill>
                <a:schemeClr val="bg1">
                  <a:lumMod val="50000"/>
                  <a:lumOff val="50000"/>
                </a:schemeClr>
              </a:solidFill>
            </a:endParaRPr>
          </a:p>
          <a:p>
            <a:pPr algn="l"/>
            <a:r>
              <a:rPr lang="en-GB" sz="2800" dirty="0" smtClean="0">
                <a:solidFill>
                  <a:schemeClr val="bg1">
                    <a:lumMod val="50000"/>
                    <a:lumOff val="50000"/>
                  </a:schemeClr>
                </a:solidFill>
              </a:rPr>
              <a:t>Please can your child bring a water bottle to school every day </a:t>
            </a:r>
            <a:r>
              <a:rPr lang="en-GB" sz="2800" dirty="0" smtClean="0">
                <a:solidFill>
                  <a:schemeClr val="bg1"/>
                </a:solidFill>
              </a:rPr>
              <a:t>as they are not able to use the water fountains at the moment.</a:t>
            </a:r>
            <a:endParaRPr lang="en-GB" sz="2800" dirty="0">
              <a:solidFill>
                <a:schemeClr val="bg1">
                  <a:lumMod val="50000"/>
                  <a:lumOff val="50000"/>
                </a:schemeClr>
              </a:solidFill>
            </a:endParaRPr>
          </a:p>
          <a:p>
            <a:pPr algn="l"/>
            <a:r>
              <a:rPr lang="en-GB" sz="3000" dirty="0" smtClean="0">
                <a:solidFill>
                  <a:schemeClr val="bg1">
                    <a:lumMod val="50000"/>
                    <a:lumOff val="50000"/>
                  </a:schemeClr>
                </a:solidFill>
              </a:rPr>
              <a:t>In Ks2 our cloakrooms are smaller and so we ask that the children only bring in their bag, PE and coat. Please can bags we kept as small as possible to ensure there is enough room. </a:t>
            </a:r>
            <a:endParaRPr lang="en-GB" sz="2800" dirty="0">
              <a:solidFill>
                <a:schemeClr val="bg1">
                  <a:lumMod val="50000"/>
                  <a:lumOff val="50000"/>
                </a:schemeClr>
              </a:solidFill>
            </a:endParaRP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26706392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9151" y="534572"/>
            <a:ext cx="11830929" cy="1069145"/>
          </a:xfrm>
        </p:spPr>
        <p:txBody>
          <a:bodyPr>
            <a:noAutofit/>
          </a:bodyPr>
          <a:lstStyle/>
          <a:p>
            <a:r>
              <a:rPr lang="en-GB" sz="6000" dirty="0" smtClean="0">
                <a:solidFill>
                  <a:schemeClr val="bg1">
                    <a:lumMod val="50000"/>
                    <a:lumOff val="50000"/>
                  </a:schemeClr>
                </a:solidFill>
              </a:rPr>
              <a:t>Mixed age classes and the curriculu</a:t>
            </a:r>
            <a:r>
              <a:rPr lang="en-GB" sz="6000" dirty="0">
                <a:solidFill>
                  <a:schemeClr val="bg1">
                    <a:lumMod val="50000"/>
                    <a:lumOff val="50000"/>
                  </a:schemeClr>
                </a:solidFill>
              </a:rPr>
              <a:t>m</a:t>
            </a:r>
          </a:p>
        </p:txBody>
      </p:sp>
      <p:sp>
        <p:nvSpPr>
          <p:cNvPr id="3" name="Subtitle 2"/>
          <p:cNvSpPr>
            <a:spLocks noGrp="1"/>
          </p:cNvSpPr>
          <p:nvPr>
            <p:ph type="subTitle" idx="1"/>
          </p:nvPr>
        </p:nvSpPr>
        <p:spPr>
          <a:xfrm>
            <a:off x="239151" y="1705317"/>
            <a:ext cx="11830929" cy="5275384"/>
          </a:xfrm>
        </p:spPr>
        <p:txBody>
          <a:bodyPr>
            <a:normAutofit/>
          </a:bodyPr>
          <a:lstStyle/>
          <a:p>
            <a:pPr algn="l"/>
            <a:r>
              <a:rPr lang="en-GB" dirty="0" smtClean="0">
                <a:solidFill>
                  <a:schemeClr val="bg1">
                    <a:lumMod val="50000"/>
                    <a:lumOff val="50000"/>
                  </a:schemeClr>
                </a:solidFill>
              </a:rPr>
              <a:t>The children in Chestnut Class are made up of all of the year 5 children and the oldest year 4 children.  </a:t>
            </a:r>
            <a:endParaRPr lang="en-GB" dirty="0">
              <a:solidFill>
                <a:schemeClr val="bg1">
                  <a:lumMod val="50000"/>
                  <a:lumOff val="50000"/>
                </a:schemeClr>
              </a:solidFill>
            </a:endParaRPr>
          </a:p>
          <a:p>
            <a:pPr algn="l"/>
            <a:r>
              <a:rPr lang="en-GB" dirty="0" smtClean="0">
                <a:solidFill>
                  <a:schemeClr val="bg1">
                    <a:lumMod val="50000"/>
                    <a:lumOff val="50000"/>
                  </a:schemeClr>
                </a:solidFill>
              </a:rPr>
              <a:t>They receive a broad and balanced curriculum based upon year group objectives from the National Curriculum.  </a:t>
            </a:r>
          </a:p>
          <a:p>
            <a:pPr algn="l"/>
            <a:r>
              <a:rPr lang="en-GB" dirty="0" smtClean="0">
                <a:solidFill>
                  <a:schemeClr val="bg1">
                    <a:lumMod val="50000"/>
                    <a:lumOff val="50000"/>
                  </a:schemeClr>
                </a:solidFill>
              </a:rPr>
              <a:t>We have a rolling curriculum programme which means that no topic is repeated in any two year cycle.  Some key skills may be repeated to ensure that children are secure on the basics.</a:t>
            </a:r>
          </a:p>
          <a:p>
            <a:pPr algn="l"/>
            <a:r>
              <a:rPr lang="en-GB" dirty="0" smtClean="0">
                <a:solidFill>
                  <a:schemeClr val="bg1"/>
                </a:solidFill>
              </a:rPr>
              <a:t>The children who were in Chestnut Class last academic year as year 4s are now a year 5 in Chestnut Class with a different curriculum and expectations.  </a:t>
            </a: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11796729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717" y="-239151"/>
            <a:ext cx="11830929" cy="1069145"/>
          </a:xfrm>
        </p:spPr>
        <p:txBody>
          <a:bodyPr>
            <a:normAutofit/>
          </a:bodyPr>
          <a:lstStyle/>
          <a:p>
            <a:r>
              <a:rPr lang="en-GB" sz="4000" dirty="0" smtClean="0">
                <a:solidFill>
                  <a:schemeClr val="bg1">
                    <a:lumMod val="50000"/>
                    <a:lumOff val="50000"/>
                  </a:schemeClr>
                </a:solidFill>
              </a:rPr>
              <a:t>This term’s topic and key outcomes</a:t>
            </a:r>
            <a:endParaRPr lang="en-GB" sz="4000" dirty="0">
              <a:solidFill>
                <a:schemeClr val="bg1">
                  <a:lumMod val="50000"/>
                  <a:lumOff val="50000"/>
                </a:schemeClr>
              </a:solidFill>
            </a:endParaRPr>
          </a:p>
        </p:txBody>
      </p:sp>
      <p:sp>
        <p:nvSpPr>
          <p:cNvPr id="3" name="Subtitle 2"/>
          <p:cNvSpPr>
            <a:spLocks noGrp="1"/>
          </p:cNvSpPr>
          <p:nvPr>
            <p:ph type="subTitle" idx="1"/>
          </p:nvPr>
        </p:nvSpPr>
        <p:spPr>
          <a:xfrm>
            <a:off x="239151" y="1603717"/>
            <a:ext cx="11830929" cy="5275384"/>
          </a:xfrm>
        </p:spPr>
        <p:txBody>
          <a:bodyPr>
            <a:normAutofit/>
          </a:bodyPr>
          <a:lstStyle/>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4" name="Picture 3"/>
          <p:cNvPicPr>
            <a:picLocks noChangeAspect="1"/>
          </p:cNvPicPr>
          <p:nvPr/>
        </p:nvPicPr>
        <p:blipFill>
          <a:blip r:embed="rId2"/>
          <a:stretch>
            <a:fillRect/>
          </a:stretch>
        </p:blipFill>
        <p:spPr>
          <a:xfrm>
            <a:off x="1690687" y="914400"/>
            <a:ext cx="8810625" cy="5791200"/>
          </a:xfrm>
          <a:prstGeom prst="rect">
            <a:avLst/>
          </a:prstGeom>
        </p:spPr>
      </p:pic>
    </p:spTree>
    <p:extLst>
      <p:ext uri="{BB962C8B-B14F-4D97-AF65-F5344CB8AC3E}">
        <p14:creationId xmlns:p14="http://schemas.microsoft.com/office/powerpoint/2010/main" val="21349794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9151" y="534572"/>
            <a:ext cx="11830929" cy="1069145"/>
          </a:xfrm>
        </p:spPr>
        <p:txBody>
          <a:bodyPr>
            <a:normAutofit fontScale="90000"/>
          </a:bodyPr>
          <a:lstStyle/>
          <a:p>
            <a:r>
              <a:rPr lang="en-GB" dirty="0" smtClean="0">
                <a:solidFill>
                  <a:schemeClr val="bg1">
                    <a:lumMod val="50000"/>
                    <a:lumOff val="50000"/>
                  </a:schemeClr>
                </a:solidFill>
              </a:rPr>
              <a:t>Timetables</a:t>
            </a:r>
            <a:endParaRPr lang="en-GB" dirty="0">
              <a:solidFill>
                <a:schemeClr val="bg1">
                  <a:lumMod val="50000"/>
                  <a:lumOff val="50000"/>
                </a:schemeClr>
              </a:solidFill>
            </a:endParaRPr>
          </a:p>
        </p:txBody>
      </p:sp>
      <p:sp>
        <p:nvSpPr>
          <p:cNvPr id="3" name="Subtitle 2"/>
          <p:cNvSpPr>
            <a:spLocks noGrp="1"/>
          </p:cNvSpPr>
          <p:nvPr>
            <p:ph type="subTitle" idx="1"/>
          </p:nvPr>
        </p:nvSpPr>
        <p:spPr>
          <a:xfrm>
            <a:off x="239151" y="1806917"/>
            <a:ext cx="11830929" cy="5275384"/>
          </a:xfrm>
        </p:spPr>
        <p:txBody>
          <a:bodyPr>
            <a:normAutofit/>
          </a:bodyPr>
          <a:lstStyle/>
          <a:p>
            <a:pPr algn="l"/>
            <a:r>
              <a:rPr lang="en-GB" sz="2600" dirty="0" smtClean="0">
                <a:solidFill>
                  <a:schemeClr val="bg1">
                    <a:lumMod val="50000"/>
                    <a:lumOff val="50000"/>
                  </a:schemeClr>
                </a:solidFill>
              </a:rPr>
              <a:t>P.E. is on a Tuesday and a Wednesday</a:t>
            </a:r>
            <a:r>
              <a:rPr lang="en-GB" sz="2600" dirty="0">
                <a:solidFill>
                  <a:schemeClr val="bg1">
                    <a:lumMod val="50000"/>
                    <a:lumOff val="50000"/>
                  </a:schemeClr>
                </a:solidFill>
              </a:rPr>
              <a:t> </a:t>
            </a:r>
            <a:r>
              <a:rPr lang="en-GB" sz="2600" dirty="0" smtClean="0">
                <a:solidFill>
                  <a:schemeClr val="bg1">
                    <a:lumMod val="50000"/>
                    <a:lumOff val="50000"/>
                  </a:schemeClr>
                </a:solidFill>
              </a:rPr>
              <a:t>and a full PE kit is needed. </a:t>
            </a:r>
            <a:endParaRPr lang="en-GB" sz="2600" dirty="0">
              <a:solidFill>
                <a:schemeClr val="bg1">
                  <a:lumMod val="50000"/>
                  <a:lumOff val="50000"/>
                </a:schemeClr>
              </a:solidFill>
            </a:endParaRPr>
          </a:p>
          <a:p>
            <a:pPr algn="l"/>
            <a:r>
              <a:rPr lang="en-GB" sz="2600" dirty="0" smtClean="0">
                <a:solidFill>
                  <a:schemeClr val="bg1">
                    <a:lumMod val="50000"/>
                    <a:lumOff val="50000"/>
                  </a:schemeClr>
                </a:solidFill>
              </a:rPr>
              <a:t>New spellings will be given out each Friday and the spelling test will be on the following Friday.</a:t>
            </a:r>
          </a:p>
          <a:p>
            <a:pPr algn="l"/>
            <a:r>
              <a:rPr lang="en-GB" sz="2600" dirty="0" smtClean="0">
                <a:solidFill>
                  <a:schemeClr val="bg1">
                    <a:lumMod val="50000"/>
                    <a:lumOff val="50000"/>
                  </a:schemeClr>
                </a:solidFill>
              </a:rPr>
              <a:t>Homework will usually be set on a Friday to be handed in on the following Wednesday. This may occasionally change if, for example, a project homework is set.</a:t>
            </a:r>
          </a:p>
          <a:p>
            <a:pPr algn="l"/>
            <a:r>
              <a:rPr lang="en-GB" sz="2600" dirty="0" smtClean="0">
                <a:solidFill>
                  <a:schemeClr val="bg1">
                    <a:lumMod val="50000"/>
                    <a:lumOff val="50000"/>
                  </a:schemeClr>
                </a:solidFill>
              </a:rPr>
              <a:t>A book review needs to be completed weekly in their reading diary but do let us know if the book review is becoming a barrier to reading for pleasure.</a:t>
            </a:r>
            <a:endParaRPr lang="en-GB" sz="2600" dirty="0">
              <a:solidFill>
                <a:schemeClr val="bg1">
                  <a:lumMod val="50000"/>
                  <a:lumOff val="50000"/>
                </a:schemeClr>
              </a:solidFill>
            </a:endParaRP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16688132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33045"/>
            <a:ext cx="10515600" cy="1325563"/>
          </a:xfrm>
        </p:spPr>
        <p:txBody>
          <a:bodyPr/>
          <a:lstStyle/>
          <a:p>
            <a:pPr algn="ctr"/>
            <a:r>
              <a:rPr lang="en-GB" dirty="0" smtClean="0">
                <a:solidFill>
                  <a:schemeClr val="bg1"/>
                </a:solidFill>
              </a:rPr>
              <a:t>School Rules</a:t>
            </a:r>
            <a:endParaRPr lang="en-GB" dirty="0">
              <a:solidFill>
                <a:schemeClr val="bg1"/>
              </a:solidFill>
            </a:endParaRPr>
          </a:p>
        </p:txBody>
      </p:sp>
      <p:sp>
        <p:nvSpPr>
          <p:cNvPr id="3" name="Content Placeholder 2"/>
          <p:cNvSpPr>
            <a:spLocks noGrp="1"/>
          </p:cNvSpPr>
          <p:nvPr>
            <p:ph idx="1"/>
          </p:nvPr>
        </p:nvSpPr>
        <p:spPr/>
        <p:txBody>
          <a:bodyPr>
            <a:normAutofit/>
          </a:bodyPr>
          <a:lstStyle/>
          <a:p>
            <a:pPr marL="342900" lvl="0" indent="-342900">
              <a:spcAft>
                <a:spcPts val="0"/>
              </a:spcAft>
              <a:buFont typeface="Symbol" panose="05050102010706020507" pitchFamily="18" charset="2"/>
              <a:buChar char=""/>
            </a:pPr>
            <a:r>
              <a:rPr lang="en-GB" sz="2800" dirty="0">
                <a:solidFill>
                  <a:schemeClr val="bg1"/>
                </a:solidFill>
                <a:latin typeface="Comic Sans MS" panose="030F0702030302020204" pitchFamily="66" charset="0"/>
                <a:ea typeface="Times New Roman" panose="02020603050405020304" pitchFamily="18" charset="0"/>
              </a:rPr>
              <a:t>Follow instructions</a:t>
            </a:r>
            <a:endParaRPr lang="en-GB" sz="4400" b="1" dirty="0">
              <a:solidFill>
                <a:schemeClr val="bg1"/>
              </a:solidFill>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n-GB" sz="2800" dirty="0">
                <a:solidFill>
                  <a:schemeClr val="bg1"/>
                </a:solidFill>
                <a:latin typeface="Comic Sans MS" panose="030F0702030302020204" pitchFamily="66" charset="0"/>
                <a:ea typeface="Times New Roman" panose="02020603050405020304" pitchFamily="18" charset="0"/>
              </a:rPr>
              <a:t>Look after each other</a:t>
            </a:r>
            <a:endParaRPr lang="en-GB" sz="4400" b="1" dirty="0">
              <a:solidFill>
                <a:schemeClr val="bg1"/>
              </a:solidFill>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n-GB" sz="2800" dirty="0">
                <a:solidFill>
                  <a:schemeClr val="bg1"/>
                </a:solidFill>
                <a:latin typeface="Comic Sans MS" panose="030F0702030302020204" pitchFamily="66" charset="0"/>
                <a:ea typeface="Times New Roman" panose="02020603050405020304" pitchFamily="18" charset="0"/>
              </a:rPr>
              <a:t>Look after our environment</a:t>
            </a:r>
            <a:endParaRPr lang="en-GB" sz="4400" b="1" dirty="0">
              <a:solidFill>
                <a:schemeClr val="bg1"/>
              </a:solidFill>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n-GB" sz="2800" dirty="0">
                <a:solidFill>
                  <a:schemeClr val="bg1"/>
                </a:solidFill>
                <a:latin typeface="Comic Sans MS" panose="030F0702030302020204" pitchFamily="66" charset="0"/>
                <a:ea typeface="Times New Roman" panose="02020603050405020304" pitchFamily="18" charset="0"/>
              </a:rPr>
              <a:t>Share</a:t>
            </a:r>
            <a:endParaRPr lang="en-GB" sz="4400" b="1" dirty="0">
              <a:solidFill>
                <a:schemeClr val="bg1"/>
              </a:solidFill>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n-GB" sz="2800" dirty="0">
                <a:solidFill>
                  <a:schemeClr val="bg1"/>
                </a:solidFill>
                <a:latin typeface="Comic Sans MS" panose="030F0702030302020204" pitchFamily="66" charset="0"/>
                <a:ea typeface="Times New Roman" panose="02020603050405020304" pitchFamily="18" charset="0"/>
              </a:rPr>
              <a:t>Be polite</a:t>
            </a:r>
            <a:endParaRPr lang="en-GB" sz="4400" b="1" dirty="0">
              <a:solidFill>
                <a:schemeClr val="bg1"/>
              </a:solidFill>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n-GB" sz="2800" dirty="0">
                <a:solidFill>
                  <a:schemeClr val="bg1"/>
                </a:solidFill>
                <a:latin typeface="Comic Sans MS" panose="030F0702030302020204" pitchFamily="66" charset="0"/>
                <a:ea typeface="Times New Roman" panose="02020603050405020304" pitchFamily="18" charset="0"/>
              </a:rPr>
              <a:t>Walk around the school</a:t>
            </a:r>
            <a:endParaRPr lang="en-GB" sz="4400" b="1" dirty="0">
              <a:solidFill>
                <a:schemeClr val="bg1"/>
              </a:solidFill>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n-GB" sz="2800" dirty="0">
                <a:solidFill>
                  <a:schemeClr val="bg1"/>
                </a:solidFill>
                <a:latin typeface="Comic Sans MS" panose="030F0702030302020204" pitchFamily="66" charset="0"/>
                <a:ea typeface="Times New Roman" panose="02020603050405020304" pitchFamily="18" charset="0"/>
              </a:rPr>
              <a:t>Have fun</a:t>
            </a:r>
            <a:endParaRPr lang="en-GB" sz="4400" b="1"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776151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119797"/>
            <a:ext cx="10058400" cy="749717"/>
          </a:xfrm>
        </p:spPr>
        <p:txBody>
          <a:bodyPr/>
          <a:lstStyle/>
          <a:p>
            <a:pPr algn="ctr"/>
            <a:r>
              <a:rPr lang="en-GB" dirty="0" smtClean="0">
                <a:solidFill>
                  <a:schemeClr val="bg1"/>
                </a:solidFill>
              </a:rPr>
              <a:t>Class rules</a:t>
            </a:r>
            <a:endParaRPr lang="en-GB" dirty="0">
              <a:solidFill>
                <a:schemeClr val="bg1"/>
              </a:solidFill>
            </a:endParaRPr>
          </a:p>
        </p:txBody>
      </p:sp>
      <p:sp>
        <p:nvSpPr>
          <p:cNvPr id="3" name="Content Placeholder 2"/>
          <p:cNvSpPr>
            <a:spLocks noGrp="1"/>
          </p:cNvSpPr>
          <p:nvPr>
            <p:ph idx="1"/>
          </p:nvPr>
        </p:nvSpPr>
        <p:spPr/>
        <p:txBody>
          <a:bodyPr/>
          <a:lstStyle/>
          <a:p>
            <a:endParaRPr lang="en-GB" dirty="0">
              <a:solidFill>
                <a:schemeClr val="bg1"/>
              </a:solidFill>
            </a:endParaRPr>
          </a:p>
        </p:txBody>
      </p:sp>
      <p:pic>
        <p:nvPicPr>
          <p:cNvPr id="4" name="Picture 3"/>
          <p:cNvPicPr>
            <a:picLocks noChangeAspect="1"/>
          </p:cNvPicPr>
          <p:nvPr/>
        </p:nvPicPr>
        <p:blipFill>
          <a:blip r:embed="rId2"/>
          <a:stretch>
            <a:fillRect/>
          </a:stretch>
        </p:blipFill>
        <p:spPr>
          <a:xfrm>
            <a:off x="3891280" y="629920"/>
            <a:ext cx="4714239" cy="5657086"/>
          </a:xfrm>
          <a:prstGeom prst="rect">
            <a:avLst/>
          </a:prstGeom>
        </p:spPr>
      </p:pic>
    </p:spTree>
    <p:extLst>
      <p:ext uri="{BB962C8B-B14F-4D97-AF65-F5344CB8AC3E}">
        <p14:creationId xmlns:p14="http://schemas.microsoft.com/office/powerpoint/2010/main" val="2094159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41434" y="275762"/>
            <a:ext cx="11830929" cy="1575582"/>
          </a:xfrm>
        </p:spPr>
        <p:txBody>
          <a:bodyPr>
            <a:normAutofit/>
          </a:bodyPr>
          <a:lstStyle/>
          <a:p>
            <a:r>
              <a:rPr lang="en-GB" sz="6600" dirty="0" smtClean="0">
                <a:solidFill>
                  <a:schemeClr val="bg1">
                    <a:lumMod val="50000"/>
                    <a:lumOff val="50000"/>
                  </a:schemeClr>
                </a:solidFill>
              </a:rPr>
              <a:t>Reading</a:t>
            </a:r>
            <a:endParaRPr lang="en-GB" sz="6600" dirty="0">
              <a:solidFill>
                <a:schemeClr val="bg1">
                  <a:lumMod val="50000"/>
                  <a:lumOff val="50000"/>
                </a:schemeClr>
              </a:solidFill>
            </a:endParaRPr>
          </a:p>
        </p:txBody>
      </p:sp>
      <p:sp>
        <p:nvSpPr>
          <p:cNvPr id="3" name="Subtitle 2"/>
          <p:cNvSpPr>
            <a:spLocks noGrp="1"/>
          </p:cNvSpPr>
          <p:nvPr>
            <p:ph type="subTitle" idx="1"/>
          </p:nvPr>
        </p:nvSpPr>
        <p:spPr>
          <a:xfrm>
            <a:off x="289951" y="1719264"/>
            <a:ext cx="11830929" cy="5275384"/>
          </a:xfrm>
        </p:spPr>
        <p:txBody>
          <a:bodyPr>
            <a:normAutofit/>
          </a:bodyPr>
          <a:lstStyle/>
          <a:p>
            <a:pPr algn="ctr"/>
            <a:r>
              <a:rPr lang="en-GB" dirty="0" smtClean="0">
                <a:solidFill>
                  <a:schemeClr val="bg1">
                    <a:lumMod val="50000"/>
                    <a:lumOff val="50000"/>
                  </a:schemeClr>
                </a:solidFill>
              </a:rPr>
              <a:t>Please can your child have their reading book with them every day as we will read in class daily.  We have a good selection of books in class which they can borrow or they are more than welcome to bring in a reading book from home.</a:t>
            </a:r>
          </a:p>
          <a:p>
            <a:pPr algn="ctr"/>
            <a:r>
              <a:rPr lang="en-GB" dirty="0" smtClean="0">
                <a:solidFill>
                  <a:schemeClr val="bg1">
                    <a:lumMod val="50000"/>
                    <a:lumOff val="50000"/>
                  </a:schemeClr>
                </a:solidFill>
              </a:rPr>
              <a:t>Some children are reluctant readers; please do get in touch if you would like some tips on how to overcome this.</a:t>
            </a:r>
            <a:endParaRPr lang="en-GB" dirty="0">
              <a:solidFill>
                <a:schemeClr val="bg1">
                  <a:lumMod val="50000"/>
                  <a:lumOff val="50000"/>
                </a:schemeClr>
              </a:solidFill>
            </a:endParaRPr>
          </a:p>
          <a:p>
            <a:pPr algn="ctr"/>
            <a:endParaRPr lang="en-GB" dirty="0" smtClean="0">
              <a:solidFill>
                <a:schemeClr val="bg1">
                  <a:lumMod val="50000"/>
                  <a:lumOff val="50000"/>
                </a:schemeClr>
              </a:solidFill>
            </a:endParaRPr>
          </a:p>
          <a:p>
            <a:pPr algn="ctr"/>
            <a:r>
              <a:rPr lang="en-GB" dirty="0">
                <a:solidFill>
                  <a:schemeClr val="bg1">
                    <a:lumMod val="50000"/>
                    <a:lumOff val="50000"/>
                  </a:schemeClr>
                </a:solidFill>
              </a:rPr>
              <a:t>A really important way in which you can help is to listen to your child read aloud regularly, even though it is likely that they are now accurate and fluent.  Discussing character motives, plot, historical contexts, settings etc. really helps develop comprehension skills.</a:t>
            </a:r>
          </a:p>
          <a:p>
            <a:pPr algn="l"/>
            <a:endParaRPr lang="en-GB" dirty="0">
              <a:solidFill>
                <a:schemeClr val="bg1">
                  <a:lumMod val="50000"/>
                  <a:lumOff val="50000"/>
                </a:schemeClr>
              </a:solidFill>
            </a:endParaRPr>
          </a:p>
        </p:txBody>
      </p:sp>
    </p:spTree>
    <p:extLst>
      <p:ext uri="{BB962C8B-B14F-4D97-AF65-F5344CB8AC3E}">
        <p14:creationId xmlns:p14="http://schemas.microsoft.com/office/powerpoint/2010/main" val="17182108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34554" y="235122"/>
            <a:ext cx="11830929" cy="1575582"/>
          </a:xfrm>
        </p:spPr>
        <p:txBody>
          <a:bodyPr>
            <a:normAutofit/>
          </a:bodyPr>
          <a:lstStyle/>
          <a:p>
            <a:r>
              <a:rPr lang="en-GB" dirty="0" smtClean="0">
                <a:solidFill>
                  <a:schemeClr val="bg1">
                    <a:lumMod val="50000"/>
                    <a:lumOff val="50000"/>
                  </a:schemeClr>
                </a:solidFill>
              </a:rPr>
              <a:t>Home learning</a:t>
            </a:r>
            <a:endParaRPr lang="en-GB" dirty="0">
              <a:solidFill>
                <a:schemeClr val="bg1">
                  <a:lumMod val="50000"/>
                  <a:lumOff val="50000"/>
                </a:schemeClr>
              </a:solidFill>
            </a:endParaRPr>
          </a:p>
        </p:txBody>
      </p:sp>
      <p:sp>
        <p:nvSpPr>
          <p:cNvPr id="3" name="Subtitle 2"/>
          <p:cNvSpPr>
            <a:spLocks noGrp="1"/>
          </p:cNvSpPr>
          <p:nvPr>
            <p:ph type="subTitle" idx="1"/>
          </p:nvPr>
        </p:nvSpPr>
        <p:spPr>
          <a:xfrm>
            <a:off x="253439" y="2156144"/>
            <a:ext cx="11830929" cy="5275384"/>
          </a:xfrm>
        </p:spPr>
        <p:txBody>
          <a:bodyPr>
            <a:normAutofit/>
          </a:bodyPr>
          <a:lstStyle/>
          <a:p>
            <a:pPr algn="l"/>
            <a:r>
              <a:rPr lang="en-GB" sz="2800" dirty="0" smtClean="0">
                <a:solidFill>
                  <a:schemeClr val="bg1">
                    <a:lumMod val="50000"/>
                    <a:lumOff val="50000"/>
                  </a:schemeClr>
                </a:solidFill>
              </a:rPr>
              <a:t>Home learning will be set weekly and will consist of either maths or English, though from time to time we will set a ‘making’ or research project. </a:t>
            </a:r>
            <a:r>
              <a:rPr lang="en-GB" sz="2800" dirty="0" smtClean="0">
                <a:solidFill>
                  <a:schemeClr val="bg1"/>
                </a:solidFill>
              </a:rPr>
              <a:t>You will find a copy of the home work policy on the school website</a:t>
            </a:r>
          </a:p>
          <a:p>
            <a:pPr algn="l"/>
            <a:endParaRPr lang="en-GB" sz="2800" dirty="0">
              <a:solidFill>
                <a:schemeClr val="bg1">
                  <a:lumMod val="50000"/>
                  <a:lumOff val="50000"/>
                </a:schemeClr>
              </a:solidFill>
            </a:endParaRPr>
          </a:p>
          <a:p>
            <a:pPr algn="l"/>
            <a:r>
              <a:rPr lang="en-GB" sz="2800" dirty="0" smtClean="0">
                <a:solidFill>
                  <a:schemeClr val="bg1">
                    <a:lumMod val="50000"/>
                    <a:lumOff val="50000"/>
                  </a:schemeClr>
                </a:solidFill>
              </a:rPr>
              <a:t>In addition to this, children need to read regularly at home, practise their spellings and practise their recall of times tables and basic number facts – doubling/halving etc</a:t>
            </a:r>
            <a:r>
              <a:rPr lang="en-GB" sz="3000" dirty="0" smtClean="0">
                <a:solidFill>
                  <a:schemeClr val="bg1">
                    <a:lumMod val="50000"/>
                    <a:lumOff val="50000"/>
                  </a:schemeClr>
                </a:solidFill>
              </a:rPr>
              <a:t>.</a:t>
            </a:r>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15590960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90154" y="306242"/>
            <a:ext cx="11830929" cy="1575582"/>
          </a:xfrm>
        </p:spPr>
        <p:txBody>
          <a:bodyPr>
            <a:normAutofit/>
          </a:bodyPr>
          <a:lstStyle/>
          <a:p>
            <a:r>
              <a:rPr lang="en-GB" sz="7200" dirty="0" smtClean="0">
                <a:solidFill>
                  <a:schemeClr val="bg1">
                    <a:lumMod val="50000"/>
                    <a:lumOff val="50000"/>
                  </a:schemeClr>
                </a:solidFill>
              </a:rPr>
              <a:t>Getting in touch</a:t>
            </a:r>
            <a:endParaRPr lang="en-GB" sz="7200" dirty="0">
              <a:solidFill>
                <a:schemeClr val="bg1">
                  <a:lumMod val="50000"/>
                  <a:lumOff val="50000"/>
                </a:schemeClr>
              </a:solidFill>
            </a:endParaRPr>
          </a:p>
        </p:txBody>
      </p:sp>
      <p:sp>
        <p:nvSpPr>
          <p:cNvPr id="3" name="Subtitle 2"/>
          <p:cNvSpPr>
            <a:spLocks noGrp="1"/>
          </p:cNvSpPr>
          <p:nvPr>
            <p:ph type="subTitle" idx="1"/>
          </p:nvPr>
        </p:nvSpPr>
        <p:spPr>
          <a:xfrm>
            <a:off x="233119" y="1881824"/>
            <a:ext cx="11830929" cy="5275384"/>
          </a:xfrm>
        </p:spPr>
        <p:txBody>
          <a:bodyPr>
            <a:normAutofit/>
          </a:bodyPr>
          <a:lstStyle/>
          <a:p>
            <a:pPr algn="l"/>
            <a:r>
              <a:rPr lang="en-GB" sz="2000" dirty="0" smtClean="0">
                <a:solidFill>
                  <a:schemeClr val="bg1">
                    <a:lumMod val="50000"/>
                    <a:lumOff val="50000"/>
                  </a:schemeClr>
                </a:solidFill>
              </a:rPr>
              <a:t>Please do get in touch with the class teachers if there is anything that you are unsure about or if there is anything you or your child are worried about.  Please do not let a worry turn into a problem.  We are available to give you a ring most days after school; the exception to this is a Wednesday which is our staff meeting day.</a:t>
            </a:r>
          </a:p>
          <a:p>
            <a:pPr algn="l"/>
            <a:endParaRPr lang="en-GB" sz="2000" dirty="0">
              <a:solidFill>
                <a:schemeClr val="bg1">
                  <a:lumMod val="50000"/>
                  <a:lumOff val="50000"/>
                </a:schemeClr>
              </a:solidFill>
            </a:endParaRPr>
          </a:p>
          <a:p>
            <a:pPr algn="l"/>
            <a:r>
              <a:rPr lang="en-GB" sz="2000" dirty="0" smtClean="0">
                <a:solidFill>
                  <a:schemeClr val="bg1">
                    <a:lumMod val="50000"/>
                    <a:lumOff val="50000"/>
                  </a:schemeClr>
                </a:solidFill>
              </a:rPr>
              <a:t>Thank you for your support.</a:t>
            </a:r>
          </a:p>
          <a:p>
            <a:pPr algn="l"/>
            <a:endParaRPr lang="en-GB" sz="2000" dirty="0">
              <a:solidFill>
                <a:schemeClr val="bg1">
                  <a:lumMod val="50000"/>
                  <a:lumOff val="50000"/>
                </a:schemeClr>
              </a:solidFill>
            </a:endParaRPr>
          </a:p>
          <a:p>
            <a:pPr algn="l"/>
            <a:r>
              <a:rPr lang="en-GB" sz="2000" dirty="0" smtClean="0">
                <a:solidFill>
                  <a:schemeClr val="bg1">
                    <a:lumMod val="50000"/>
                    <a:lumOff val="50000"/>
                  </a:schemeClr>
                </a:solidFill>
              </a:rPr>
              <a:t>Miss Long</a:t>
            </a:r>
          </a:p>
          <a:p>
            <a:pPr algn="l"/>
            <a:r>
              <a:rPr lang="en-GB" sz="2000" dirty="0" smtClean="0">
                <a:solidFill>
                  <a:schemeClr val="bg1">
                    <a:lumMod val="50000"/>
                    <a:lumOff val="50000"/>
                  </a:schemeClr>
                </a:solidFill>
                <a:hlinkClick r:id="rId2"/>
              </a:rPr>
              <a:t>Lottie.long@box.wilts.sch</a:t>
            </a:r>
            <a:r>
              <a:rPr lang="en-GB" sz="2000" dirty="0">
                <a:solidFill>
                  <a:schemeClr val="bg1">
                    <a:lumMod val="50000"/>
                    <a:lumOff val="50000"/>
                  </a:schemeClr>
                </a:solidFill>
                <a:hlinkClick r:id="rId2"/>
              </a:rPr>
              <a:t>.</a:t>
            </a:r>
            <a:r>
              <a:rPr lang="en-GB" sz="2000" dirty="0" smtClean="0">
                <a:solidFill>
                  <a:schemeClr val="bg1">
                    <a:lumMod val="50000"/>
                    <a:lumOff val="50000"/>
                  </a:schemeClr>
                </a:solidFill>
                <a:hlinkClick r:id="rId2"/>
              </a:rPr>
              <a:t>uk</a:t>
            </a:r>
            <a:endParaRPr lang="en-GB" sz="2000" dirty="0" smtClean="0">
              <a:solidFill>
                <a:schemeClr val="bg1">
                  <a:lumMod val="50000"/>
                  <a:lumOff val="50000"/>
                </a:schemeClr>
              </a:solidFill>
            </a:endParaRP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1925899184"/>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281</TotalTime>
  <Words>681</Words>
  <Application>Microsoft Office PowerPoint</Application>
  <PresentationFormat>Widescreen</PresentationFormat>
  <Paragraphs>48</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Calibri</vt:lpstr>
      <vt:lpstr>Calibri Light</vt:lpstr>
      <vt:lpstr>Comic Sans MS</vt:lpstr>
      <vt:lpstr>Symbol</vt:lpstr>
      <vt:lpstr>Times New Roman</vt:lpstr>
      <vt:lpstr>Retrospect</vt:lpstr>
      <vt:lpstr>Welcome to Chestnut Class</vt:lpstr>
      <vt:lpstr>Welcome to Chestnut Class</vt:lpstr>
      <vt:lpstr>Clothing and water bottles</vt:lpstr>
      <vt:lpstr>Mixed age classes and the curriculum</vt:lpstr>
      <vt:lpstr>This term’s topic and key outcomes</vt:lpstr>
      <vt:lpstr>Timetables</vt:lpstr>
      <vt:lpstr>School Rules</vt:lpstr>
      <vt:lpstr>Class rules</vt:lpstr>
      <vt:lpstr>Reading</vt:lpstr>
      <vt:lpstr>Home learning</vt:lpstr>
      <vt:lpstr>Getting in touch</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Chestnut Class</dc:title>
  <dc:creator>Mrs Phillps</dc:creator>
  <cp:lastModifiedBy>Lottie Long</cp:lastModifiedBy>
  <cp:revision>22</cp:revision>
  <dcterms:created xsi:type="dcterms:W3CDTF">2020-09-04T12:36:57Z</dcterms:created>
  <dcterms:modified xsi:type="dcterms:W3CDTF">2022-09-22T16:16:31Z</dcterms:modified>
</cp:coreProperties>
</file>